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278" r:id="rId5"/>
    <p:sldId id="279" r:id="rId6"/>
    <p:sldId id="280" r:id="rId7"/>
    <p:sldId id="295" r:id="rId8"/>
    <p:sldId id="281" r:id="rId9"/>
    <p:sldId id="282" r:id="rId10"/>
    <p:sldId id="285" r:id="rId11"/>
    <p:sldId id="283" r:id="rId12"/>
    <p:sldId id="284" r:id="rId13"/>
    <p:sldId id="286" r:id="rId14"/>
    <p:sldId id="292" r:id="rId15"/>
    <p:sldId id="287" r:id="rId16"/>
    <p:sldId id="296" r:id="rId17"/>
    <p:sldId id="297" r:id="rId18"/>
    <p:sldId id="298" r:id="rId19"/>
    <p:sldId id="300" r:id="rId20"/>
    <p:sldId id="301" r:id="rId21"/>
    <p:sldId id="302" r:id="rId22"/>
    <p:sldId id="290" r:id="rId23"/>
    <p:sldId id="303" r:id="rId24"/>
    <p:sldId id="291" r:id="rId25"/>
    <p:sldId id="304" r:id="rId26"/>
    <p:sldId id="305" r:id="rId27"/>
    <p:sldId id="306" r:id="rId28"/>
    <p:sldId id="293" r:id="rId29"/>
    <p:sldId id="29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98" d="100"/>
          <a:sy n="98" d="100"/>
        </p:scale>
        <p:origin x="1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4/21/2023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researchgate.net/publication/330383935_A_Literature_Review_on_Emotion_Recognition_Using_Various_Methods" TargetMode="External"/><Relationship Id="rId2" Type="http://schemas.openxmlformats.org/officeDocument/2006/relationships/hyperlink" Target="https://www.analyticsinsight.net/speech-emotion-recognition-ser-through-machine-learning/" TargetMode="External"/><Relationship Id="rId1" Type="http://schemas.openxmlformats.org/officeDocument/2006/relationships/slideLayout" Target="../slideLayouts/slideLayout2.xml"/><Relationship Id="rId5" Type="http://schemas.openxmlformats.org/officeDocument/2006/relationships/hyperlink" Target="https://www.kaggle.com/datasets/uwrfkaggler/ravdess-emotional-speech-audio?resource=download" TargetMode="External"/><Relationship Id="rId4" Type="http://schemas.openxmlformats.org/officeDocument/2006/relationships/hyperlink" Target="https://www.researchgate.net/publication/225359641_Towards_Emotion_Recognition_from_Speech_Definition_Problems_and_the_Materials_of_Research"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628" y="22826"/>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Speech Emotion Recognition (SER)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By </a:t>
            </a:r>
            <a:r>
              <a:rPr lang="en-US" dirty="0"/>
              <a:t>– Dev Beniwal</a:t>
            </a:r>
            <a:br>
              <a:rPr lang="en-US" dirty="0"/>
            </a:br>
            <a:r>
              <a:rPr lang="en-US" dirty="0"/>
              <a:t>Reg no. - 209302060</a:t>
            </a:r>
            <a:endParaRPr lang="en-US" sz="2300" dirty="0"/>
          </a:p>
        </p:txBody>
      </p:sp>
      <p:sp>
        <p:nvSpPr>
          <p:cNvPr id="9" name="TextBox 8">
            <a:extLst>
              <a:ext uri="{FF2B5EF4-FFF2-40B4-BE49-F238E27FC236}">
                <a16:creationId xmlns:a16="http://schemas.microsoft.com/office/drawing/2014/main" id="{CBE45E87-96FE-C140-6A69-6EDF8B0C3672}"/>
              </a:ext>
            </a:extLst>
          </p:cNvPr>
          <p:cNvSpPr txBox="1"/>
          <p:nvPr/>
        </p:nvSpPr>
        <p:spPr>
          <a:xfrm>
            <a:off x="1760539" y="2883776"/>
            <a:ext cx="3735754" cy="70173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bg1"/>
                </a:solidFill>
                <a:latin typeface="Times New Roman" panose="02020603050405020304" pitchFamily="18" charset="0"/>
                <a:cs typeface="Times New Roman" panose="02020603050405020304" pitchFamily="18" charset="0"/>
              </a:rPr>
              <a:t>Under The Guidance Of</a:t>
            </a:r>
            <a:endPar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Ms. Neha V </a:t>
            </a:r>
            <a:r>
              <a:rPr lang="en-US" dirty="0">
                <a:solidFill>
                  <a:schemeClr val="bg1"/>
                </a:solidFill>
                <a:latin typeface="Times New Roman" panose="02020603050405020304" pitchFamily="18" charset="0"/>
                <a:cs typeface="Times New Roman" panose="02020603050405020304" pitchFamily="18" charset="0"/>
              </a:rPr>
              <a:t>S</a:t>
            </a:r>
            <a:r>
              <a:rPr kumimoji="0" lang="en-US" b="0" i="0" u="none" strike="noStrike" kern="1200" cap="none" spc="0" normalizeH="0" baseline="0" noProof="0" dirty="0" err="1">
                <a:ln>
                  <a:noFill/>
                </a:ln>
                <a:solidFill>
                  <a:schemeClr val="bg1"/>
                </a:solidFill>
                <a:effectLst/>
                <a:uLnTx/>
                <a:uFillTx/>
                <a:latin typeface="Times New Roman" panose="02020603050405020304" pitchFamily="18" charset="0"/>
                <a:ea typeface="+mn-ea"/>
                <a:cs typeface="Times New Roman" panose="02020603050405020304" pitchFamily="18" charset="0"/>
              </a:rPr>
              <a:t>harma</a:t>
            </a:r>
            <a:endPar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pic>
        <p:nvPicPr>
          <p:cNvPr id="10" name="Picture 9" descr="A picture containing text&#10;&#10;Description automatically generated">
            <a:extLst>
              <a:ext uri="{FF2B5EF4-FFF2-40B4-BE49-F238E27FC236}">
                <a16:creationId xmlns:a16="http://schemas.microsoft.com/office/drawing/2014/main" id="{525E5C04-4F02-BA10-28D7-E3901F4B59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3739" y="1420484"/>
            <a:ext cx="3832554" cy="1371599"/>
          </a:xfrm>
          <a:prstGeom prst="rect">
            <a:avLst/>
          </a:prstGeom>
        </p:spPr>
      </p:pic>
      <p:sp>
        <p:nvSpPr>
          <p:cNvPr id="11" name="TextBox 10">
            <a:extLst>
              <a:ext uri="{FF2B5EF4-FFF2-40B4-BE49-F238E27FC236}">
                <a16:creationId xmlns:a16="http://schemas.microsoft.com/office/drawing/2014/main" id="{68BB059F-003D-8FB2-D310-8B20B48A3D66}"/>
              </a:ext>
            </a:extLst>
          </p:cNvPr>
          <p:cNvSpPr txBox="1"/>
          <p:nvPr/>
        </p:nvSpPr>
        <p:spPr>
          <a:xfrm>
            <a:off x="1430213" y="4025627"/>
            <a:ext cx="4665785" cy="1923604"/>
          </a:xfrm>
          <a:prstGeom prst="rect">
            <a:avLst/>
          </a:prstGeom>
          <a:noFill/>
        </p:spPr>
        <p:txBody>
          <a:bodyPr wrap="square" rtlCol="0">
            <a:spAutoFit/>
          </a:bodyPr>
          <a:lstStyle/>
          <a:p>
            <a:pPr algn="ctr">
              <a:lnSpc>
                <a:spcPct val="150000"/>
              </a:lnSpc>
              <a:spcAft>
                <a:spcPts val="8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Department of Information Technology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School of Information Technology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2022-2023</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2" name="TextBox 11">
            <a:extLst>
              <a:ext uri="{FF2B5EF4-FFF2-40B4-BE49-F238E27FC236}">
                <a16:creationId xmlns:a16="http://schemas.microsoft.com/office/drawing/2014/main" id="{E23788B6-0992-BA77-7049-5E8DAFDF8C0C}"/>
              </a:ext>
            </a:extLst>
          </p:cNvPr>
          <p:cNvSpPr txBox="1"/>
          <p:nvPr/>
        </p:nvSpPr>
        <p:spPr>
          <a:xfrm>
            <a:off x="3470030" y="315654"/>
            <a:ext cx="4983557" cy="461665"/>
          </a:xfrm>
          <a:prstGeom prst="rect">
            <a:avLst/>
          </a:prstGeom>
          <a:noFill/>
        </p:spPr>
        <p:txBody>
          <a:bodyPr wrap="square" rtlCol="0">
            <a:spAutoFit/>
          </a:bodyPr>
          <a:lstStyle/>
          <a:p>
            <a:pPr algn="ctr"/>
            <a:r>
              <a:rPr lang="en-IN" sz="2400" dirty="0">
                <a:highlight>
                  <a:srgbClr val="000000"/>
                </a:highlight>
              </a:rPr>
              <a:t>END TERM PRESENTATION</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332B-F201-571F-67FC-DF217BE65204}"/>
              </a:ext>
            </a:extLst>
          </p:cNvPr>
          <p:cNvSpPr>
            <a:spLocks noGrp="1"/>
          </p:cNvSpPr>
          <p:nvPr>
            <p:ph type="title"/>
          </p:nvPr>
        </p:nvSpPr>
        <p:spPr/>
        <p:txBody>
          <a:bodyPr/>
          <a:lstStyle/>
          <a:p>
            <a:r>
              <a:rPr lang="en-US" sz="4800" b="1" u="sng" dirty="0"/>
              <a:t>Software/Hardware Requirements</a:t>
            </a:r>
            <a:endParaRPr lang="en-IN" b="1" u="sng" dirty="0"/>
          </a:p>
        </p:txBody>
      </p:sp>
      <p:sp>
        <p:nvSpPr>
          <p:cNvPr id="3" name="Content Placeholder 2">
            <a:extLst>
              <a:ext uri="{FF2B5EF4-FFF2-40B4-BE49-F238E27FC236}">
                <a16:creationId xmlns:a16="http://schemas.microsoft.com/office/drawing/2014/main" id="{5E685C5D-9C52-E1CE-FA20-BA1C25795F03}"/>
              </a:ext>
            </a:extLst>
          </p:cNvPr>
          <p:cNvSpPr>
            <a:spLocks noGrp="1"/>
          </p:cNvSpPr>
          <p:nvPr>
            <p:ph idx="1"/>
          </p:nvPr>
        </p:nvSpPr>
        <p:spPr>
          <a:xfrm>
            <a:off x="827826" y="2124808"/>
            <a:ext cx="5182205" cy="4447931"/>
          </a:xfrm>
        </p:spPr>
        <p:txBody>
          <a:bodyPr>
            <a:normAutofit/>
          </a:bodyPr>
          <a:lstStyle/>
          <a:p>
            <a:pPr algn="l"/>
            <a:r>
              <a:rPr lang="en-IN" b="1" i="0" dirty="0">
                <a:solidFill>
                  <a:srgbClr val="D1D5DB"/>
                </a:solidFill>
                <a:effectLst/>
                <a:latin typeface="Söhne"/>
              </a:rPr>
              <a:t>Software Requirements</a:t>
            </a:r>
          </a:p>
          <a:p>
            <a:pPr algn="l">
              <a:buFont typeface="Arial" panose="020B0604020202020204" pitchFamily="34" charset="0"/>
              <a:buChar char="•"/>
            </a:pPr>
            <a:r>
              <a:rPr lang="en-IN" sz="1600" b="0" i="0" dirty="0">
                <a:solidFill>
                  <a:srgbClr val="D1D5DB"/>
                </a:solidFill>
                <a:effectLst/>
                <a:latin typeface="Söhne"/>
              </a:rPr>
              <a:t>Python 3</a:t>
            </a:r>
          </a:p>
          <a:p>
            <a:pPr algn="l">
              <a:buFont typeface="Arial" panose="020B0604020202020204" pitchFamily="34" charset="0"/>
              <a:buChar char="•"/>
            </a:pPr>
            <a:r>
              <a:rPr lang="en-IN" sz="1600" b="0" i="0" dirty="0" err="1">
                <a:solidFill>
                  <a:srgbClr val="D1D5DB"/>
                </a:solidFill>
                <a:effectLst/>
                <a:latin typeface="Söhne"/>
              </a:rPr>
              <a:t>Librosa</a:t>
            </a:r>
            <a:r>
              <a:rPr lang="en-IN" sz="1600" b="0" i="0" dirty="0">
                <a:solidFill>
                  <a:srgbClr val="D1D5DB"/>
                </a:solidFill>
                <a:effectLst/>
                <a:latin typeface="Söhne"/>
              </a:rPr>
              <a:t> library for audio feature extraction</a:t>
            </a:r>
          </a:p>
          <a:p>
            <a:pPr algn="l">
              <a:buFont typeface="Arial" panose="020B0604020202020204" pitchFamily="34" charset="0"/>
              <a:buChar char="•"/>
            </a:pPr>
            <a:r>
              <a:rPr lang="en-IN" sz="1600" b="0" i="0" dirty="0">
                <a:solidFill>
                  <a:srgbClr val="D1D5DB"/>
                </a:solidFill>
                <a:effectLst/>
                <a:latin typeface="Söhne"/>
              </a:rPr>
              <a:t>Scikit-learn library for machine learning algorithms</a:t>
            </a:r>
          </a:p>
          <a:p>
            <a:pPr algn="l">
              <a:buFont typeface="Arial" panose="020B0604020202020204" pitchFamily="34" charset="0"/>
              <a:buChar char="•"/>
            </a:pPr>
            <a:r>
              <a:rPr lang="en-IN" sz="1600" b="0" i="0" dirty="0" err="1">
                <a:solidFill>
                  <a:srgbClr val="D1D5DB"/>
                </a:solidFill>
                <a:effectLst/>
                <a:latin typeface="Söhne"/>
              </a:rPr>
              <a:t>Jupyter</a:t>
            </a:r>
            <a:r>
              <a:rPr lang="en-IN" sz="1600" b="0" i="0" dirty="0">
                <a:solidFill>
                  <a:srgbClr val="D1D5DB"/>
                </a:solidFill>
                <a:effectLst/>
                <a:latin typeface="Söhne"/>
              </a:rPr>
              <a:t> Notebook for code development and analysis</a:t>
            </a:r>
          </a:p>
          <a:p>
            <a:pPr algn="l"/>
            <a:r>
              <a:rPr lang="en-IN" b="1" i="0" dirty="0">
                <a:solidFill>
                  <a:srgbClr val="D1D5DB"/>
                </a:solidFill>
                <a:effectLst/>
                <a:latin typeface="Söhne"/>
              </a:rPr>
              <a:t>Hardware Requirements</a:t>
            </a:r>
          </a:p>
          <a:p>
            <a:pPr algn="l">
              <a:buFont typeface="Arial" panose="020B0604020202020204" pitchFamily="34" charset="0"/>
              <a:buChar char="•"/>
            </a:pPr>
            <a:r>
              <a:rPr lang="en-IN" sz="1600" b="0" i="0" dirty="0">
                <a:solidFill>
                  <a:srgbClr val="D1D5DB"/>
                </a:solidFill>
                <a:effectLst/>
                <a:latin typeface="Söhne"/>
              </a:rPr>
              <a:t>A computer with a multi-core CPU, 8GB RAM or more, and 500GB or more Hard Disk space.</a:t>
            </a:r>
          </a:p>
          <a:p>
            <a:endParaRPr lang="en-IN" dirty="0"/>
          </a:p>
        </p:txBody>
      </p:sp>
      <p:pic>
        <p:nvPicPr>
          <p:cNvPr id="9" name="Picture 8">
            <a:extLst>
              <a:ext uri="{FF2B5EF4-FFF2-40B4-BE49-F238E27FC236}">
                <a16:creationId xmlns:a16="http://schemas.microsoft.com/office/drawing/2014/main" id="{EC6AFBFE-E827-4A33-AD47-976DBEA1EE37}"/>
              </a:ext>
            </a:extLst>
          </p:cNvPr>
          <p:cNvPicPr>
            <a:picLocks noChangeAspect="1"/>
          </p:cNvPicPr>
          <p:nvPr/>
        </p:nvPicPr>
        <p:blipFill>
          <a:blip r:embed="rId2"/>
          <a:stretch>
            <a:fillRect/>
          </a:stretch>
        </p:blipFill>
        <p:spPr>
          <a:xfrm>
            <a:off x="7080738" y="1866901"/>
            <a:ext cx="3921368" cy="3921368"/>
          </a:xfrm>
          <a:prstGeom prst="rect">
            <a:avLst/>
          </a:prstGeom>
        </p:spPr>
      </p:pic>
    </p:spTree>
    <p:extLst>
      <p:ext uri="{BB962C8B-B14F-4D97-AF65-F5344CB8AC3E}">
        <p14:creationId xmlns:p14="http://schemas.microsoft.com/office/powerpoint/2010/main" val="2902554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EF0C89-2761-4775-DD64-4EECA309D7A8}"/>
              </a:ext>
            </a:extLst>
          </p:cNvPr>
          <p:cNvPicPr>
            <a:picLocks noGrp="1" noChangeAspect="1"/>
          </p:cNvPicPr>
          <p:nvPr>
            <p:ph idx="1"/>
          </p:nvPr>
        </p:nvPicPr>
        <p:blipFill>
          <a:blip r:embed="rId2"/>
          <a:stretch>
            <a:fillRect/>
          </a:stretch>
        </p:blipFill>
        <p:spPr>
          <a:xfrm>
            <a:off x="1904871" y="1182077"/>
            <a:ext cx="8382258" cy="4493846"/>
          </a:xfrm>
        </p:spPr>
      </p:pic>
    </p:spTree>
    <p:extLst>
      <p:ext uri="{BB962C8B-B14F-4D97-AF65-F5344CB8AC3E}">
        <p14:creationId xmlns:p14="http://schemas.microsoft.com/office/powerpoint/2010/main" val="3072208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A4C2-6D0E-C1A1-5A2B-869F65F03C3B}"/>
              </a:ext>
            </a:extLst>
          </p:cNvPr>
          <p:cNvSpPr>
            <a:spLocks noGrp="1"/>
          </p:cNvSpPr>
          <p:nvPr>
            <p:ph type="title"/>
          </p:nvPr>
        </p:nvSpPr>
        <p:spPr/>
        <p:txBody>
          <a:bodyPr/>
          <a:lstStyle/>
          <a:p>
            <a:r>
              <a:rPr lang="en-IN" b="1" u="sng" dirty="0"/>
              <a:t>Implementation</a:t>
            </a:r>
          </a:p>
        </p:txBody>
      </p:sp>
      <p:sp>
        <p:nvSpPr>
          <p:cNvPr id="3" name="Content Placeholder 2">
            <a:extLst>
              <a:ext uri="{FF2B5EF4-FFF2-40B4-BE49-F238E27FC236}">
                <a16:creationId xmlns:a16="http://schemas.microsoft.com/office/drawing/2014/main" id="{3CB55F9A-15A1-6544-BD26-2766FC2A4DF8}"/>
              </a:ext>
            </a:extLst>
          </p:cNvPr>
          <p:cNvSpPr>
            <a:spLocks noGrp="1"/>
          </p:cNvSpPr>
          <p:nvPr>
            <p:ph idx="1"/>
          </p:nvPr>
        </p:nvSpPr>
        <p:spPr/>
        <p:txBody>
          <a:bodyPr>
            <a:normAutofit fontScale="70000" lnSpcReduction="20000"/>
          </a:bodyPr>
          <a:lstStyle/>
          <a:p>
            <a:pPr marL="36900" indent="0" algn="l">
              <a:buNone/>
            </a:pPr>
            <a:r>
              <a:rPr lang="en-US" b="0" i="0" dirty="0">
                <a:solidFill>
                  <a:srgbClr val="D1D5DB"/>
                </a:solidFill>
                <a:effectLst/>
                <a:latin typeface="Söhne"/>
              </a:rPr>
              <a:t>The implementation of SER using machine learning involves the following steps:</a:t>
            </a:r>
          </a:p>
          <a:p>
            <a:pPr marL="36900" indent="0" algn="l">
              <a:buNone/>
            </a:pPr>
            <a:r>
              <a:rPr lang="en-US" sz="2400" b="1" dirty="0">
                <a:solidFill>
                  <a:schemeClr val="tx1"/>
                </a:solidFill>
                <a:effectLst/>
                <a:latin typeface="Söhne"/>
              </a:rPr>
              <a:t>3.1 </a:t>
            </a:r>
            <a:r>
              <a:rPr lang="en-US" sz="2400" b="1" i="0" dirty="0">
                <a:solidFill>
                  <a:schemeClr val="tx1"/>
                </a:solidFill>
                <a:effectLst/>
                <a:latin typeface="Söhne"/>
              </a:rPr>
              <a:t>Dataset Selection:</a:t>
            </a:r>
          </a:p>
          <a:p>
            <a:pPr marL="36900" indent="0" algn="l">
              <a:buNone/>
            </a:pPr>
            <a:r>
              <a:rPr lang="en-US" sz="2400" b="0" i="0" dirty="0">
                <a:solidFill>
                  <a:schemeClr val="tx1"/>
                </a:solidFill>
                <a:effectLst/>
                <a:latin typeface="Söhne"/>
              </a:rPr>
              <a:t> The first step is to select an appropriate dataset for training and evaluation. The commonly used datasets for SER include the RAVDESS, TESS, and SAVEE datasets. These datasets contain audio recordings of actors expressing different emotions.</a:t>
            </a:r>
          </a:p>
          <a:p>
            <a:r>
              <a:rPr lang="en-US" sz="2400" b="0" i="0" dirty="0">
                <a:solidFill>
                  <a:schemeClr val="tx1"/>
                </a:solidFill>
                <a:effectLst/>
                <a:latin typeface="Söhne"/>
              </a:rPr>
              <a:t>For </a:t>
            </a:r>
            <a:r>
              <a:rPr lang="en-US" sz="2400" dirty="0">
                <a:solidFill>
                  <a:schemeClr val="tx1"/>
                </a:solidFill>
                <a:effectLst/>
                <a:latin typeface="Söhne"/>
              </a:rPr>
              <a:t>this </a:t>
            </a:r>
            <a:r>
              <a:rPr lang="en-US" sz="2400" b="0" i="0" dirty="0">
                <a:solidFill>
                  <a:schemeClr val="tx1"/>
                </a:solidFill>
                <a:effectLst/>
                <a:latin typeface="Söhne"/>
              </a:rPr>
              <a:t>project, we’ll use the TESS dataset; Toronto Emotional Speech Set ,</a:t>
            </a:r>
            <a:r>
              <a:rPr lang="en-US" sz="2400" dirty="0">
                <a:solidFill>
                  <a:schemeClr val="tx1"/>
                </a:solidFill>
                <a:effectLst/>
                <a:latin typeface="Söhne"/>
                <a:ea typeface="Times New Roman" panose="02020603050405020304" pitchFamily="18" charset="0"/>
                <a:cs typeface="Arial" panose="020B0604020202020204" pitchFamily="34" charset="0"/>
              </a:rPr>
              <a:t>There are set of 200 target words were spoken in the carrier phrase "Say the word 'by two actresses (aged 26 and 64 years) and recordings were made of the set portraying each of seven emotions (anger, disgust, fear, happiness, pleasant surprise, sadness, and neutral). There are 2800 data points (audio files) in total.</a:t>
            </a:r>
            <a:endParaRPr lang="en-IN" sz="2400" dirty="0">
              <a:solidFill>
                <a:schemeClr val="tx1"/>
              </a:solidFill>
              <a:effectLst/>
              <a:latin typeface="Söhne"/>
              <a:ea typeface="Calibri" panose="020F0502020204030204" pitchFamily="34" charset="0"/>
              <a:cs typeface="Arial" panose="020B0604020202020204" pitchFamily="34" charset="0"/>
            </a:endParaRPr>
          </a:p>
          <a:p>
            <a:r>
              <a:rPr lang="en-US" sz="2400" dirty="0">
                <a:solidFill>
                  <a:schemeClr val="tx1"/>
                </a:solidFill>
                <a:effectLst/>
                <a:latin typeface="Söhne"/>
                <a:ea typeface="Times New Roman" panose="02020603050405020304" pitchFamily="18" charset="0"/>
                <a:cs typeface="Arial" panose="020B0604020202020204" pitchFamily="34" charset="0"/>
              </a:rPr>
              <a:t>The dataset is organized such that each of the two female actor and their emotions are contain within its own folder. And within that, all 200 target words audio file can be found. The format of the audio file is in WAV format.</a:t>
            </a:r>
            <a:endParaRPr lang="en-IN" sz="2400" dirty="0">
              <a:solidFill>
                <a:schemeClr val="tx1"/>
              </a:solidFill>
              <a:effectLst/>
              <a:latin typeface="Söhne"/>
              <a:ea typeface="Calibri" panose="020F0502020204030204" pitchFamily="34" charset="0"/>
              <a:cs typeface="Arial" panose="020B0604020202020204" pitchFamily="34" charset="0"/>
            </a:endParaRPr>
          </a:p>
          <a:p>
            <a:pPr marL="36900" indent="0">
              <a:buNone/>
            </a:pPr>
            <a:endParaRPr lang="en-IN" dirty="0"/>
          </a:p>
        </p:txBody>
      </p:sp>
    </p:spTree>
    <p:extLst>
      <p:ext uri="{BB962C8B-B14F-4D97-AF65-F5344CB8AC3E}">
        <p14:creationId xmlns:p14="http://schemas.microsoft.com/office/powerpoint/2010/main" val="3227240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68539B-5912-0939-53CB-5E4F6B98142F}"/>
              </a:ext>
            </a:extLst>
          </p:cNvPr>
          <p:cNvSpPr>
            <a:spLocks noChangeArrowheads="1"/>
          </p:cNvSpPr>
          <p:nvPr/>
        </p:nvSpPr>
        <p:spPr bwMode="auto">
          <a:xfrm>
            <a:off x="10169234" y="526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pic>
        <p:nvPicPr>
          <p:cNvPr id="1027" name="Picture 3">
            <a:extLst>
              <a:ext uri="{FF2B5EF4-FFF2-40B4-BE49-F238E27FC236}">
                <a16:creationId xmlns:a16="http://schemas.microsoft.com/office/drawing/2014/main" id="{80192CC0-046D-48A6-D278-C2EDCA635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234" y="595031"/>
            <a:ext cx="3551238" cy="1638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A14E14-9625-64F5-3063-5C25AC86A2F6}"/>
              </a:ext>
            </a:extLst>
          </p:cNvPr>
          <p:cNvSpPr txBox="1"/>
          <p:nvPr/>
        </p:nvSpPr>
        <p:spPr>
          <a:xfrm>
            <a:off x="4289121" y="302284"/>
            <a:ext cx="7794818" cy="2031325"/>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First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all</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have imported some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libraries:</a:t>
            </a:r>
            <a:endParaRPr lang="en-IN" sz="1800" dirty="0">
              <a:effectLst/>
              <a:latin typeface="Times New Roman" panose="02020603050405020304" pitchFamily="18" charset="0"/>
              <a:ea typeface="Times New Roman" panose="02020603050405020304" pitchFamily="18" charset="0"/>
            </a:endParaRPr>
          </a:p>
          <a:p>
            <a:pPr marR="826135"/>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first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five</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pandas,</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numpy</a:t>
            </a:r>
            <a:r>
              <a:rPr lang="en-US" sz="1800" dirty="0">
                <a:effectLst/>
                <a:latin typeface="Times New Roman" panose="02020603050405020304" pitchFamily="18" charset="0"/>
                <a:ea typeface="Times New Roman" panose="02020603050405020304" pitchFamily="18" charset="0"/>
              </a:rPr>
              <a:t>,</a:t>
            </a:r>
            <a:r>
              <a:rPr lang="en-US" sz="1800" spc="-1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os</a:t>
            </a:r>
            <a:r>
              <a:rPr lang="en-US" sz="1800" dirty="0">
                <a:effectLst/>
                <a:latin typeface="Times New Roman" panose="02020603050405020304" pitchFamily="18" charset="0"/>
                <a:ea typeface="Times New Roman" panose="02020603050405020304" pitchFamily="18" charset="0"/>
              </a:rPr>
              <a: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seaborn,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matplotlib</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visualization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purpose.</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Now</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import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audio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files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have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a:t>
            </a:r>
            <a:r>
              <a:rPr lang="en-US" sz="1800" dirty="0" err="1">
                <a:effectLst/>
                <a:latin typeface="Times New Roman" panose="02020603050405020304" pitchFamily="18" charset="0"/>
                <a:ea typeface="Times New Roman" panose="02020603050405020304" pitchFamily="18" charset="0"/>
              </a:rPr>
              <a:t>Librosa</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Librosa.display</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R="884555"/>
            <a:r>
              <a:rPr lang="en-US" sz="1800" dirty="0">
                <a:effectLst/>
                <a:latin typeface="Times New Roman" panose="02020603050405020304" pitchFamily="18" charset="0"/>
                <a:ea typeface="Times New Roman" panose="02020603050405020304" pitchFamily="18" charset="0"/>
              </a:rPr>
              <a:t>if</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you</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want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play</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audio</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means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have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import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ipython.display,import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audio</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ignore 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warnings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 using </a:t>
            </a:r>
            <a:r>
              <a:rPr lang="en-US" sz="1800" dirty="0" err="1">
                <a:effectLst/>
                <a:latin typeface="Times New Roman" panose="02020603050405020304" pitchFamily="18" charset="0"/>
                <a:ea typeface="Times New Roman" panose="02020603050405020304" pitchFamily="18" charset="0"/>
              </a:rPr>
              <a:t>warnings.filterwarnings</a:t>
            </a:r>
            <a:r>
              <a:rPr lang="en-US" sz="1800" dirty="0">
                <a:effectLst/>
                <a:latin typeface="Times New Roman" panose="02020603050405020304" pitchFamily="18" charset="0"/>
                <a:ea typeface="Times New Roman" panose="02020603050405020304" pitchFamily="18" charset="0"/>
              </a:rPr>
              <a:t>(‘ignore’)</a:t>
            </a:r>
            <a:endParaRPr lang="en-IN" dirty="0"/>
          </a:p>
        </p:txBody>
      </p:sp>
      <p:sp>
        <p:nvSpPr>
          <p:cNvPr id="52" name="Rectangle 8">
            <a:extLst>
              <a:ext uri="{FF2B5EF4-FFF2-40B4-BE49-F238E27FC236}">
                <a16:creationId xmlns:a16="http://schemas.microsoft.com/office/drawing/2014/main" id="{4D8FC2A8-A13A-BE5C-86C2-A5283485DEB2}"/>
              </a:ext>
            </a:extLst>
          </p:cNvPr>
          <p:cNvSpPr>
            <a:spLocks noChangeArrowheads="1"/>
          </p:cNvSpPr>
          <p:nvPr/>
        </p:nvSpPr>
        <p:spPr bwMode="auto">
          <a:xfrm>
            <a:off x="2887579" y="3771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31" name="Picture 7">
            <a:extLst>
              <a:ext uri="{FF2B5EF4-FFF2-40B4-BE49-F238E27FC236}">
                <a16:creationId xmlns:a16="http://schemas.microsoft.com/office/drawing/2014/main" id="{99E5331E-E912-49D2-7ABA-80FB6E100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34" y="3263110"/>
            <a:ext cx="6302375" cy="247194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E96E37E7-D0D3-45CE-3232-30959EB2D9B4}"/>
              </a:ext>
            </a:extLst>
          </p:cNvPr>
          <p:cNvSpPr txBox="1"/>
          <p:nvPr/>
        </p:nvSpPr>
        <p:spPr>
          <a:xfrm>
            <a:off x="7251031" y="2887682"/>
            <a:ext cx="4411579" cy="3970318"/>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The file paths and labels are loaded from the TESS dataset. The code loops through the directory tree using </a:t>
            </a:r>
            <a:r>
              <a:rPr lang="en-US" sz="1800" dirty="0" err="1">
                <a:effectLst/>
                <a:latin typeface="Times New Roman" panose="02020603050405020304" pitchFamily="18" charset="0"/>
                <a:ea typeface="Times New Roman" panose="02020603050405020304" pitchFamily="18" charset="0"/>
              </a:rPr>
              <a:t>os.walk</a:t>
            </a:r>
            <a:r>
              <a:rPr lang="en-US" sz="1800" dirty="0">
                <a:effectLst/>
                <a:latin typeface="Times New Roman" panose="02020603050405020304" pitchFamily="18" charset="0"/>
                <a:ea typeface="Times New Roman" panose="02020603050405020304" pitchFamily="18" charset="0"/>
              </a:rPr>
              <a:t>() and appends the file paths and labels to two lists. The if statement ensures that only the first 2800 files are loaded.</a:t>
            </a:r>
            <a:endParaRPr lang="en-IN" sz="1800" dirty="0">
              <a:effectLst/>
              <a:latin typeface="Times New Roman" panose="02020603050405020304" pitchFamily="18" charset="0"/>
              <a:ea typeface="Times New Roman" panose="02020603050405020304" pitchFamily="18" charset="0"/>
            </a:endParaRPr>
          </a:p>
          <a:p>
            <a:pPr marR="520065"/>
            <a:r>
              <a:rPr lang="en-US" sz="1800" dirty="0">
                <a:effectLst/>
                <a:latin typeface="Times New Roman" panose="02020603050405020304" pitchFamily="18" charset="0"/>
                <a:ea typeface="Times New Roman" panose="02020603050405020304" pitchFamily="18" charset="0"/>
              </a:rPr>
              <a:t>Using</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paths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labels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have created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two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lists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these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lists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will</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create</a:t>
            </a:r>
            <a:r>
              <a:rPr lang="en-US" sz="1800" spc="-1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dataframe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adding everything into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list.</a:t>
            </a:r>
            <a:endParaRPr lang="en-I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Label.append</a:t>
            </a:r>
            <a:r>
              <a:rPr lang="en-US" sz="1800" dirty="0">
                <a:effectLst/>
                <a:latin typeface="Times New Roman" panose="02020603050405020304" pitchFamily="18" charset="0"/>
                <a:ea typeface="Times New Roman" panose="02020603050405020304" pitchFamily="18" charset="0"/>
              </a:rPr>
              <a:t> will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move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labels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label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list</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9092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943C993-16F1-CF4E-60C4-4DD4B0C5E04B}"/>
              </a:ext>
            </a:extLst>
          </p:cNvPr>
          <p:cNvSpPr>
            <a:spLocks noChangeArrowheads="1"/>
          </p:cNvSpPr>
          <p:nvPr/>
        </p:nvSpPr>
        <p:spPr bwMode="auto">
          <a:xfrm>
            <a:off x="424910" y="3335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Picture 1">
            <a:extLst>
              <a:ext uri="{FF2B5EF4-FFF2-40B4-BE49-F238E27FC236}">
                <a16:creationId xmlns:a16="http://schemas.microsoft.com/office/drawing/2014/main" id="{34F80311-522D-93FA-0D9A-C9F8E96A7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67" y="606307"/>
            <a:ext cx="3165575" cy="7251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96A6BD-C925-CEA2-DD2F-B79995453916}"/>
              </a:ext>
            </a:extLst>
          </p:cNvPr>
          <p:cNvSpPr txBox="1"/>
          <p:nvPr/>
        </p:nvSpPr>
        <p:spPr>
          <a:xfrm>
            <a:off x="3986463" y="497305"/>
            <a:ext cx="7443537" cy="923330"/>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Here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have created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frame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paths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labels.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total</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samples use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each</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emotion</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fear,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anger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,disgust,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neutral,</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sad,</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happy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IN" dirty="0">
                <a:latin typeface="Times New Roman" panose="02020603050405020304" pitchFamily="18" charset="0"/>
                <a:ea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400.</a:t>
            </a:r>
            <a:r>
              <a:rPr lang="en-US" sz="1800" spc="23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Total</a:t>
            </a:r>
            <a:r>
              <a:rPr lang="en-US" sz="1800" spc="-15"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2800</a:t>
            </a:r>
            <a:r>
              <a:rPr lang="en-US" sz="1800" spc="-25"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samples.</a:t>
            </a:r>
            <a:endParaRPr lang="en-IN" dirty="0"/>
          </a:p>
        </p:txBody>
      </p:sp>
      <p:sp>
        <p:nvSpPr>
          <p:cNvPr id="6" name="Rectangle 4">
            <a:extLst>
              <a:ext uri="{FF2B5EF4-FFF2-40B4-BE49-F238E27FC236}">
                <a16:creationId xmlns:a16="http://schemas.microsoft.com/office/drawing/2014/main" id="{49A0D799-7C87-E52D-7DB0-EAA0C2D3B7A5}"/>
              </a:ext>
            </a:extLst>
          </p:cNvPr>
          <p:cNvSpPr>
            <a:spLocks noChangeArrowheads="1"/>
          </p:cNvSpPr>
          <p:nvPr/>
        </p:nvSpPr>
        <p:spPr bwMode="auto">
          <a:xfrm>
            <a:off x="561267" y="2005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51" name="Picture 3">
            <a:extLst>
              <a:ext uri="{FF2B5EF4-FFF2-40B4-BE49-F238E27FC236}">
                <a16:creationId xmlns:a16="http://schemas.microsoft.com/office/drawing/2014/main" id="{0769F17C-E25E-AE23-8263-EDCE5CF2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67" y="2005263"/>
            <a:ext cx="3848100" cy="8921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A9653E-D4C4-8532-CCAA-88F245D9023C}"/>
              </a:ext>
            </a:extLst>
          </p:cNvPr>
          <p:cNvSpPr txBox="1"/>
          <p:nvPr/>
        </p:nvSpPr>
        <p:spPr>
          <a:xfrm>
            <a:off x="4836903" y="1974108"/>
            <a:ext cx="5971058" cy="923330"/>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The label counts are plotted using the Pandas </a:t>
            </a:r>
            <a:r>
              <a:rPr lang="en-US" sz="1800" dirty="0" err="1">
                <a:effectLst/>
                <a:latin typeface="Times New Roman" panose="02020603050405020304" pitchFamily="18" charset="0"/>
                <a:ea typeface="Times New Roman" panose="02020603050405020304" pitchFamily="18" charset="0"/>
              </a:rPr>
              <a:t>value_counts</a:t>
            </a:r>
            <a:r>
              <a:rPr lang="en-US" sz="1800" dirty="0">
                <a:effectLst/>
                <a:latin typeface="Times New Roman" panose="02020603050405020304" pitchFamily="18" charset="0"/>
                <a:ea typeface="Times New Roman" panose="02020603050405020304" pitchFamily="18" charset="0"/>
              </a:rPr>
              <a:t>() method and the </a:t>
            </a:r>
            <a:r>
              <a:rPr lang="en-US" sz="1800" dirty="0" err="1">
                <a:effectLst/>
                <a:latin typeface="Times New Roman" panose="02020603050405020304" pitchFamily="18" charset="0"/>
                <a:ea typeface="Times New Roman" panose="02020603050405020304" pitchFamily="18" charset="0"/>
              </a:rPr>
              <a:t>plot.bar</a:t>
            </a:r>
            <a:r>
              <a:rPr lang="en-US" sz="1800" dirty="0">
                <a:effectLst/>
                <a:latin typeface="Times New Roman" panose="02020603050405020304" pitchFamily="18" charset="0"/>
                <a:ea typeface="Times New Roman" panose="02020603050405020304" pitchFamily="18" charset="0"/>
              </a:rPr>
              <a:t>() function from matplotlib.</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8" name="Rectangle 6">
            <a:extLst>
              <a:ext uri="{FF2B5EF4-FFF2-40B4-BE49-F238E27FC236}">
                <a16:creationId xmlns:a16="http://schemas.microsoft.com/office/drawing/2014/main" id="{B044AF64-8A93-0FB1-F1EC-F5C6A5796056}"/>
              </a:ext>
            </a:extLst>
          </p:cNvPr>
          <p:cNvSpPr>
            <a:spLocks noChangeArrowheads="1"/>
          </p:cNvSpPr>
          <p:nvPr/>
        </p:nvSpPr>
        <p:spPr bwMode="auto">
          <a:xfrm>
            <a:off x="0" y="-1"/>
            <a:ext cx="107154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2053" name="Picture 5">
            <a:extLst>
              <a:ext uri="{FF2B5EF4-FFF2-40B4-BE49-F238E27FC236}">
                <a16:creationId xmlns:a16="http://schemas.microsoft.com/office/drawing/2014/main" id="{B56FC66E-ECF7-73B0-9F4E-E14A437BB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67" y="3204847"/>
            <a:ext cx="4058858" cy="30468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C063550-B012-76B1-E878-E52A6ADB2F93}"/>
              </a:ext>
            </a:extLst>
          </p:cNvPr>
          <p:cNvSpPr txBox="1"/>
          <p:nvPr/>
        </p:nvSpPr>
        <p:spPr>
          <a:xfrm>
            <a:off x="5558590" y="3571209"/>
            <a:ext cx="3665621" cy="2031325"/>
          </a:xfrm>
          <a:prstGeom prst="rect">
            <a:avLst/>
          </a:prstGeom>
          <a:noFill/>
        </p:spPr>
        <p:txBody>
          <a:bodyPr wrap="square" rtlCol="0">
            <a:spAutoFit/>
          </a:bodyPr>
          <a:lstStyle/>
          <a:p>
            <a:r>
              <a:rPr lang="en-IN" dirty="0"/>
              <a:t>Output using matplotlib in a graphical representation. Where x-axis are the emotions which will be tested and the model will be trained on. And on the y-axis we have the count or the number of times these emotions appeared in the dataset.</a:t>
            </a:r>
          </a:p>
        </p:txBody>
      </p:sp>
    </p:spTree>
    <p:extLst>
      <p:ext uri="{BB962C8B-B14F-4D97-AF65-F5344CB8AC3E}">
        <p14:creationId xmlns:p14="http://schemas.microsoft.com/office/powerpoint/2010/main" val="232056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51671F-E874-541C-A394-899403C6066A}"/>
              </a:ext>
            </a:extLst>
          </p:cNvPr>
          <p:cNvSpPr txBox="1"/>
          <p:nvPr/>
        </p:nvSpPr>
        <p:spPr>
          <a:xfrm>
            <a:off x="70338" y="288525"/>
            <a:ext cx="12051323" cy="3140475"/>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3.2 Feature</a:t>
            </a:r>
            <a:r>
              <a:rPr lang="en-US" sz="1800" b="1" spc="-3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extraction:</a:t>
            </a:r>
            <a:endParaRPr lang="en-IN" sz="1800" dirty="0">
              <a:effectLst/>
              <a:latin typeface="Times New Roman" panose="02020603050405020304" pitchFamily="18" charset="0"/>
              <a:ea typeface="Times New Roman" panose="02020603050405020304" pitchFamily="18" charset="0"/>
            </a:endParaRPr>
          </a:p>
          <a:p>
            <a:pPr>
              <a:spcBef>
                <a:spcPts val="10"/>
              </a:spcBef>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R="351790">
              <a:lnSpc>
                <a:spcPct val="115000"/>
              </a:lnSpc>
            </a:pPr>
            <a:r>
              <a:rPr lang="en-US" sz="1800" dirty="0">
                <a:effectLst/>
                <a:latin typeface="Times New Roman" panose="02020603050405020304" pitchFamily="18" charset="0"/>
                <a:ea typeface="Times New Roman" panose="02020603050405020304" pitchFamily="18" charset="0"/>
              </a:rPr>
              <a:t>Feature extraction is the process of extracting various acoustic features of the speech which can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directly</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affect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accuracy</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classification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results,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acoustic</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features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include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physical</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aspects</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spoken language that can be recorded and analyzed these include waveform analysis, FFT 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LPC</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analysis,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voice onset time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format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frequency,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measurements and so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endParaRPr lang="en-IN" sz="1800" dirty="0">
              <a:effectLst/>
              <a:latin typeface="Times New Roman" panose="02020603050405020304" pitchFamily="18" charset="0"/>
              <a:ea typeface="Times New Roman" panose="02020603050405020304" pitchFamily="18" charset="0"/>
            </a:endParaRPr>
          </a:p>
          <a:p>
            <a:pPr marR="520065">
              <a:lnSpc>
                <a:spcPct val="115000"/>
              </a:lnSpc>
            </a:pPr>
            <a:r>
              <a:rPr lang="en-US" sz="1800" dirty="0">
                <a:effectLst/>
                <a:latin typeface="Times New Roman" panose="02020603050405020304" pitchFamily="18" charset="0"/>
                <a:ea typeface="Times New Roman" panose="02020603050405020304" pitchFamily="18" charset="0"/>
              </a:rPr>
              <a:t>We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MFCC</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method</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our</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process</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feature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extraction.</a:t>
            </a:r>
            <a:endParaRPr lang="en-IN" sz="1800" dirty="0">
              <a:effectLst/>
              <a:latin typeface="Times New Roman" panose="02020603050405020304" pitchFamily="18" charset="0"/>
              <a:ea typeface="Times New Roman" panose="02020603050405020304" pitchFamily="18" charset="0"/>
            </a:endParaRPr>
          </a:p>
          <a:p>
            <a:pPr>
              <a:spcBef>
                <a:spcPts val="5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R="351790">
              <a:lnSpc>
                <a:spcPct val="115000"/>
              </a:lnSpc>
            </a:pPr>
            <a:r>
              <a:rPr lang="en-US" sz="1800" dirty="0">
                <a:effectLst/>
                <a:latin typeface="Times New Roman" panose="02020603050405020304" pitchFamily="18" charset="0"/>
                <a:ea typeface="Times New Roman" panose="02020603050405020304" pitchFamily="18" charset="0"/>
              </a:rPr>
              <a:t>So</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Mel</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Frequency</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Cepstral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Coefficient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MFCC</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basically</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methods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extract</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various acoustic features of a speech from a raw data to perform various things on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extracted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 which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 be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further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classification 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emotions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speech.</a:t>
            </a:r>
            <a:endParaRPr lang="en-IN" sz="18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D48ACD5C-D3B2-0361-6836-D08326E5490E}"/>
              </a:ext>
            </a:extLst>
          </p:cNvPr>
          <p:cNvSpPr>
            <a:spLocks noChangeArrowheads="1"/>
          </p:cNvSpPr>
          <p:nvPr/>
        </p:nvSpPr>
        <p:spPr bwMode="auto">
          <a:xfrm>
            <a:off x="2680677" y="36497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073" name="Picture 1">
            <a:extLst>
              <a:ext uri="{FF2B5EF4-FFF2-40B4-BE49-F238E27FC236}">
                <a16:creationId xmlns:a16="http://schemas.microsoft.com/office/drawing/2014/main" id="{FBED1677-5CDB-3308-0807-53FF06FDD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0677" y="3649785"/>
            <a:ext cx="6294438" cy="7699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138510-AB75-386E-EB08-94FA7CF064AB}"/>
              </a:ext>
            </a:extLst>
          </p:cNvPr>
          <p:cNvSpPr txBox="1"/>
          <p:nvPr/>
        </p:nvSpPr>
        <p:spPr>
          <a:xfrm>
            <a:off x="679938" y="4759569"/>
            <a:ext cx="10707077" cy="923330"/>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A function called </a:t>
            </a:r>
            <a:r>
              <a:rPr lang="en-US" sz="1800" dirty="0" err="1">
                <a:effectLst/>
                <a:latin typeface="Times New Roman" panose="02020603050405020304" pitchFamily="18" charset="0"/>
                <a:ea typeface="Times New Roman" panose="02020603050405020304" pitchFamily="18" charset="0"/>
              </a:rPr>
              <a:t>extract_mfcc</a:t>
            </a:r>
            <a:r>
              <a:rPr lang="en-US" sz="1800" dirty="0">
                <a:effectLst/>
                <a:latin typeface="Times New Roman" panose="02020603050405020304" pitchFamily="18" charset="0"/>
                <a:ea typeface="Times New Roman" panose="02020603050405020304" pitchFamily="18" charset="0"/>
              </a:rPr>
              <a:t>() is defined to extract MFCC (Mel-frequency cepstral coefficients) features from an audio file. It loads an audio file using </a:t>
            </a:r>
            <a:r>
              <a:rPr lang="en-US" sz="1800" dirty="0" err="1">
                <a:effectLst/>
                <a:latin typeface="Times New Roman" panose="02020603050405020304" pitchFamily="18" charset="0"/>
                <a:ea typeface="Times New Roman" panose="02020603050405020304" pitchFamily="18" charset="0"/>
              </a:rPr>
              <a:t>librosa.load</a:t>
            </a:r>
            <a:r>
              <a:rPr lang="en-US" sz="1800" dirty="0">
                <a:effectLst/>
                <a:latin typeface="Times New Roman" panose="02020603050405020304" pitchFamily="18" charset="0"/>
                <a:ea typeface="Times New Roman" panose="02020603050405020304" pitchFamily="18" charset="0"/>
              </a:rPr>
              <a:t>(), then extracts the MFCCs using </a:t>
            </a:r>
            <a:r>
              <a:rPr lang="en-US" sz="1800" dirty="0" err="1">
                <a:effectLst/>
                <a:latin typeface="Times New Roman" panose="02020603050405020304" pitchFamily="18" charset="0"/>
                <a:ea typeface="Times New Roman" panose="02020603050405020304" pitchFamily="18" charset="0"/>
              </a:rPr>
              <a:t>librosa.feature.mfcc</a:t>
            </a:r>
            <a:r>
              <a:rPr lang="en-US" sz="1800" dirty="0">
                <a:effectLst/>
                <a:latin typeface="Times New Roman" panose="02020603050405020304" pitchFamily="18" charset="0"/>
                <a:ea typeface="Times New Roman" panose="02020603050405020304" pitchFamily="18" charset="0"/>
              </a:rPr>
              <a:t>() and takes the mean across the time axis. </a:t>
            </a:r>
            <a:endParaRPr lang="en-IN" dirty="0"/>
          </a:p>
        </p:txBody>
      </p:sp>
    </p:spTree>
    <p:extLst>
      <p:ext uri="{BB962C8B-B14F-4D97-AF65-F5344CB8AC3E}">
        <p14:creationId xmlns:p14="http://schemas.microsoft.com/office/powerpoint/2010/main" val="2676314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7B6548C-A7B2-209A-344F-48C3E8CA67D1}"/>
              </a:ext>
            </a:extLst>
          </p:cNvPr>
          <p:cNvSpPr>
            <a:spLocks noChangeArrowheads="1"/>
          </p:cNvSpPr>
          <p:nvPr/>
        </p:nvSpPr>
        <p:spPr bwMode="auto">
          <a:xfrm>
            <a:off x="539262" y="508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097" name="Picture 1">
            <a:extLst>
              <a:ext uri="{FF2B5EF4-FFF2-40B4-BE49-F238E27FC236}">
                <a16:creationId xmlns:a16="http://schemas.microsoft.com/office/drawing/2014/main" id="{6BB8E34A-F646-8375-9F4E-206117354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62" y="698501"/>
            <a:ext cx="5372100" cy="815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B20DE4-496A-1C83-8C59-AED63C46B1C4}"/>
              </a:ext>
            </a:extLst>
          </p:cNvPr>
          <p:cNvSpPr txBox="1"/>
          <p:nvPr/>
        </p:nvSpPr>
        <p:spPr>
          <a:xfrm>
            <a:off x="6432472" y="576123"/>
            <a:ext cx="5494421" cy="2031325"/>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MFCC features are extracted from all the audio files in the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dataframe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using apply() and the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extract_mfcc</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function. The resulting MFCC arrays are appended to a list, which is then converted to a NumPy array of shape (2800, 40). The array is then expanded along a new dimension using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np.expand_dims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resulting in a final shape of (2800, 40, 1).</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8D3ACE33-C49D-B300-72DA-554E289560A9}"/>
              </a:ext>
            </a:extLst>
          </p:cNvPr>
          <p:cNvSpPr>
            <a:spLocks noChangeArrowheads="1"/>
          </p:cNvSpPr>
          <p:nvPr/>
        </p:nvSpPr>
        <p:spPr bwMode="auto">
          <a:xfrm>
            <a:off x="539262" y="29257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099" name="Picture 3">
            <a:extLst>
              <a:ext uri="{FF2B5EF4-FFF2-40B4-BE49-F238E27FC236}">
                <a16:creationId xmlns:a16="http://schemas.microsoft.com/office/drawing/2014/main" id="{C0406578-04F7-B48F-9EB8-171A53B35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26" y="3932238"/>
            <a:ext cx="6294438" cy="503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109D9A-28D4-6B35-0ADF-51022AA0014E}"/>
              </a:ext>
            </a:extLst>
          </p:cNvPr>
          <p:cNvSpPr txBox="1"/>
          <p:nvPr/>
        </p:nvSpPr>
        <p:spPr>
          <a:xfrm>
            <a:off x="7202906" y="3788886"/>
            <a:ext cx="4219073" cy="1477328"/>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labels are converted from strings to integers using a dictionary called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label_dict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The integers are then converted to one-hot encoded arrays using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np.eye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426907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E85B97-6BA8-6202-DDC1-220FAF6630C0}"/>
              </a:ext>
            </a:extLst>
          </p:cNvPr>
          <p:cNvSpPr txBox="1"/>
          <p:nvPr/>
        </p:nvSpPr>
        <p:spPr>
          <a:xfrm>
            <a:off x="930030" y="285991"/>
            <a:ext cx="10066215" cy="2654060"/>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3.3 Implementing the Model</a:t>
            </a:r>
            <a:br>
              <a:rPr lang="en-US" sz="1800" b="1" dirty="0">
                <a:effectLst/>
                <a:latin typeface="Times New Roman" panose="02020603050405020304" pitchFamily="18" charset="0"/>
                <a:ea typeface="Times New Roman" panose="02020603050405020304" pitchFamily="18" charset="0"/>
                <a:cs typeface="Arial" panose="020B0604020202020204" pitchFamily="34" charset="0"/>
              </a:rPr>
            </a:b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R="351790">
              <a:lnSpc>
                <a:spcPct val="115000"/>
              </a:lnSpc>
            </a:pPr>
            <a:r>
              <a:rPr lang="en-US" sz="1800" dirty="0">
                <a:effectLst/>
                <a:latin typeface="Times New Roman" panose="02020603050405020304" pitchFamily="18" charset="0"/>
                <a:ea typeface="Times New Roman" panose="02020603050405020304" pitchFamily="18" charset="0"/>
              </a:rPr>
              <a:t>For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creating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LSTM</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have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import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sequential,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dense,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LSTM</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dropout</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form</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keras.models</a:t>
            </a:r>
            <a:r>
              <a:rPr lang="en-US" sz="1800" dirty="0">
                <a:effectLst/>
                <a:latin typeface="Times New Roman" panose="02020603050405020304" pitchFamily="18" charset="0"/>
                <a:ea typeface="Times New Roman" panose="02020603050405020304" pitchFamily="18" charset="0"/>
              </a:rPr>
              <a:t> and </a:t>
            </a:r>
            <a:r>
              <a:rPr lang="en-US" sz="1800" dirty="0" err="1">
                <a:effectLst/>
                <a:latin typeface="Times New Roman" panose="02020603050405020304" pitchFamily="18" charset="0"/>
                <a:ea typeface="Times New Roman" panose="02020603050405020304" pitchFamily="18" charset="0"/>
              </a:rPr>
              <a:t>keras.layers</a:t>
            </a:r>
            <a:r>
              <a:rPr lang="en-US" sz="1800" dirty="0">
                <a:effectLst/>
                <a:latin typeface="Times New Roman" panose="02020603050405020304" pitchFamily="18" charset="0"/>
                <a:ea typeface="Times New Roman" panose="02020603050405020304" pitchFamily="18" charset="0"/>
              </a:rPr>
              <a:t> respectively.</a:t>
            </a:r>
            <a:endParaRPr lang="en-IN" sz="1800" dirty="0">
              <a:effectLst/>
              <a:latin typeface="Times New Roman" panose="02020603050405020304" pitchFamily="18" charset="0"/>
              <a:ea typeface="Times New Roman" panose="02020603050405020304" pitchFamily="18" charset="0"/>
            </a:endParaRPr>
          </a:p>
          <a:p>
            <a:pPr>
              <a:lnSpc>
                <a:spcPts val="1375"/>
              </a:lnSpc>
            </a:pPr>
            <a:r>
              <a:rPr lang="en-US" sz="1800" dirty="0">
                <a:effectLst/>
                <a:latin typeface="Times New Roman" panose="02020603050405020304" pitchFamily="18" charset="0"/>
                <a:ea typeface="Times New Roman" panose="02020603050405020304" pitchFamily="18" charset="0"/>
              </a:rPr>
              <a:t>Then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specifying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various values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required.</a:t>
            </a:r>
            <a:endParaRPr lang="en-IN" sz="1800" dirty="0">
              <a:effectLst/>
              <a:latin typeface="Times New Roman" panose="02020603050405020304" pitchFamily="18" charset="0"/>
              <a:ea typeface="Times New Roman" panose="02020603050405020304" pitchFamily="18" charset="0"/>
            </a:endParaRPr>
          </a:p>
          <a:p>
            <a:pPr>
              <a:spcBef>
                <a:spcPts val="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R="520065">
              <a:lnSpc>
                <a:spcPct val="115000"/>
              </a:lnSpc>
            </a:pPr>
            <a:r>
              <a:rPr lang="en-US" sz="1800" dirty="0">
                <a:effectLst/>
                <a:latin typeface="Times New Roman" panose="02020603050405020304" pitchFamily="18" charset="0"/>
                <a:ea typeface="Times New Roman" panose="02020603050405020304" pitchFamily="18" charset="0"/>
              </a:rPr>
              <a:t>In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next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step</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compiling</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loss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accuracy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then</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model.summary</a:t>
            </a:r>
            <a:r>
              <a:rPr lang="en-US" sz="1800" dirty="0">
                <a:effectLst/>
                <a:latin typeface="Times New Roman" panose="02020603050405020304" pitchFamily="18" charset="0"/>
                <a:ea typeface="Times New Roman" panose="02020603050405020304" pitchFamily="18" charset="0"/>
              </a:rPr>
              <a: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view </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model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look something like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3" name="Rectangle 2">
            <a:extLst>
              <a:ext uri="{FF2B5EF4-FFF2-40B4-BE49-F238E27FC236}">
                <a16:creationId xmlns:a16="http://schemas.microsoft.com/office/drawing/2014/main" id="{D0B88328-8FBA-9D37-42CB-78625AB41644}"/>
              </a:ext>
            </a:extLst>
          </p:cNvPr>
          <p:cNvSpPr>
            <a:spLocks noChangeArrowheads="1"/>
          </p:cNvSpPr>
          <p:nvPr/>
        </p:nvSpPr>
        <p:spPr bwMode="auto">
          <a:xfrm>
            <a:off x="3024554" y="32746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121" name="Picture 1">
            <a:extLst>
              <a:ext uri="{FF2B5EF4-FFF2-40B4-BE49-F238E27FC236}">
                <a16:creationId xmlns:a16="http://schemas.microsoft.com/office/drawing/2014/main" id="{4A2A70DF-9E96-5EC6-AE8B-93B45B3C9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031" y="3274646"/>
            <a:ext cx="6294438" cy="2225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ACF737-4A91-05EC-7A34-DB842F335C9D}"/>
              </a:ext>
            </a:extLst>
          </p:cNvPr>
          <p:cNvSpPr txBox="1"/>
          <p:nvPr/>
        </p:nvSpPr>
        <p:spPr>
          <a:xfrm>
            <a:off x="7651262" y="2940051"/>
            <a:ext cx="4032738" cy="3693319"/>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A LSTM model is defined using the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Keras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Sequential API. It consists of four layers: an LSTM layer with 256 units, a dropout layer with a rate of 0.2, a dense layer with 128 units and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ReLU</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activation, another dropout layer, a dense layer with 64 units and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ReLU</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activation, another dropout layer, and a final dense layer with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softmax</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activation to output the probabilities of the different classes. The model is compiled using categorical cross-entropy loss, the Adam optimizer, and accuracy as the metric.</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68392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480C5B9-964A-3EDA-2355-8ED89A698351}"/>
              </a:ext>
            </a:extLst>
          </p:cNvPr>
          <p:cNvSpPr>
            <a:spLocks noChangeArrowheads="1"/>
          </p:cNvSpPr>
          <p:nvPr/>
        </p:nvSpPr>
        <p:spPr bwMode="auto">
          <a:xfrm>
            <a:off x="508000" y="4220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145" name="Picture 1">
            <a:extLst>
              <a:ext uri="{FF2B5EF4-FFF2-40B4-BE49-F238E27FC236}">
                <a16:creationId xmlns:a16="http://schemas.microsoft.com/office/drawing/2014/main" id="{517FD64A-B0CA-057C-EFDD-6B814195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00" y="944984"/>
            <a:ext cx="5127625" cy="35131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49F9B3-A9CE-861F-2310-AA83142B7B27}"/>
              </a:ext>
            </a:extLst>
          </p:cNvPr>
          <p:cNvSpPr txBox="1"/>
          <p:nvPr/>
        </p:nvSpPr>
        <p:spPr>
          <a:xfrm>
            <a:off x="4443662" y="4796408"/>
            <a:ext cx="4555958" cy="369332"/>
          </a:xfrm>
          <a:prstGeom prst="rect">
            <a:avLst/>
          </a:prstGeom>
          <a:noFill/>
        </p:spPr>
        <p:txBody>
          <a:bodyPr wrap="square" rtlCol="0">
            <a:spAutoFit/>
          </a:bodyPr>
          <a:lstStyle/>
          <a:p>
            <a:r>
              <a:rPr lang="en-IN" dirty="0"/>
              <a:t>Output Of the LSTM model.</a:t>
            </a:r>
          </a:p>
        </p:txBody>
      </p:sp>
    </p:spTree>
    <p:extLst>
      <p:ext uri="{BB962C8B-B14F-4D97-AF65-F5344CB8AC3E}">
        <p14:creationId xmlns:p14="http://schemas.microsoft.com/office/powerpoint/2010/main" val="2397312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5E883-8333-0BD8-1453-114E23608453}"/>
              </a:ext>
            </a:extLst>
          </p:cNvPr>
          <p:cNvSpPr>
            <a:spLocks noGrp="1"/>
          </p:cNvSpPr>
          <p:nvPr>
            <p:ph type="title"/>
          </p:nvPr>
        </p:nvSpPr>
        <p:spPr>
          <a:xfrm>
            <a:off x="913794" y="351692"/>
            <a:ext cx="10353762" cy="1257300"/>
          </a:xfrm>
        </p:spPr>
        <p:txBody>
          <a:bodyPr/>
          <a:lstStyle/>
          <a:p>
            <a:r>
              <a:rPr lang="en-IN" dirty="0"/>
              <a:t>Training Process Workflow</a:t>
            </a:r>
          </a:p>
        </p:txBody>
      </p:sp>
      <p:pic>
        <p:nvPicPr>
          <p:cNvPr id="5" name="Content Placeholder 4">
            <a:extLst>
              <a:ext uri="{FF2B5EF4-FFF2-40B4-BE49-F238E27FC236}">
                <a16:creationId xmlns:a16="http://schemas.microsoft.com/office/drawing/2014/main" id="{5E2E4A0A-C1F9-A7C6-31E5-CB9FFD0539BA}"/>
              </a:ext>
            </a:extLst>
          </p:cNvPr>
          <p:cNvPicPr>
            <a:picLocks noGrp="1" noChangeAspect="1"/>
          </p:cNvPicPr>
          <p:nvPr>
            <p:ph idx="1"/>
          </p:nvPr>
        </p:nvPicPr>
        <p:blipFill>
          <a:blip r:embed="rId2"/>
          <a:stretch>
            <a:fillRect/>
          </a:stretch>
        </p:blipFill>
        <p:spPr>
          <a:xfrm>
            <a:off x="3304613" y="1763834"/>
            <a:ext cx="5572125" cy="4636966"/>
          </a:xfrm>
        </p:spPr>
      </p:pic>
    </p:spTree>
    <p:extLst>
      <p:ext uri="{BB962C8B-B14F-4D97-AF65-F5344CB8AC3E}">
        <p14:creationId xmlns:p14="http://schemas.microsoft.com/office/powerpoint/2010/main" val="1387620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07" y="1564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3200" b="1" u="sng" dirty="0"/>
              <a:t>Contents Of Presentation</a:t>
            </a:r>
            <a:r>
              <a:rPr lang="en-US" sz="32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1. Introduction</a:t>
            </a:r>
            <a:br>
              <a:rPr lang="en-US" sz="2400" dirty="0"/>
            </a:br>
            <a:r>
              <a:rPr lang="en-US" sz="2400" dirty="0"/>
              <a:t>2. Motivation</a:t>
            </a:r>
            <a:br>
              <a:rPr lang="en-US" sz="2400" dirty="0"/>
            </a:br>
            <a:r>
              <a:rPr lang="en-US" sz="2400" dirty="0"/>
              <a:t>3. Applications	</a:t>
            </a:r>
            <a:br>
              <a:rPr lang="en-US" sz="2400" dirty="0"/>
            </a:br>
            <a:r>
              <a:rPr lang="en-US" sz="2400" dirty="0"/>
              <a:t>4. Proposed Methodology</a:t>
            </a:r>
            <a:br>
              <a:rPr lang="en-US" sz="2400" dirty="0"/>
            </a:br>
            <a:r>
              <a:rPr lang="en-US" sz="2400" dirty="0"/>
              <a:t>5. Software/Hardware Requirements</a:t>
            </a:r>
            <a:br>
              <a:rPr lang="en-US" sz="2400" dirty="0"/>
            </a:br>
            <a:r>
              <a:rPr lang="en-US" sz="2400" dirty="0"/>
              <a:t>6. Implementation</a:t>
            </a:r>
            <a:br>
              <a:rPr lang="en-US" sz="2400" dirty="0"/>
            </a:br>
            <a:r>
              <a:rPr lang="en-US" sz="2400" dirty="0"/>
              <a:t>7. Conclusion</a:t>
            </a:r>
            <a:br>
              <a:rPr lang="en-US" sz="2400" dirty="0"/>
            </a:br>
            <a:r>
              <a:rPr lang="en-US" sz="2400" dirty="0"/>
              <a:t>8. References</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6A4189-4BE0-CDB4-F3EA-158437F7F538}"/>
              </a:ext>
            </a:extLst>
          </p:cNvPr>
          <p:cNvSpPr txBox="1"/>
          <p:nvPr/>
        </p:nvSpPr>
        <p:spPr>
          <a:xfrm>
            <a:off x="961497" y="546191"/>
            <a:ext cx="9878646" cy="369332"/>
          </a:xfrm>
          <a:prstGeom prst="rect">
            <a:avLst/>
          </a:prstGeom>
          <a:noFill/>
        </p:spPr>
        <p:txBody>
          <a:bodyPr wrap="square" rtlCol="0">
            <a:spAutoFit/>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Training the model</a:t>
            </a:r>
            <a:endParaRPr lang="en-IN" dirty="0"/>
          </a:p>
        </p:txBody>
      </p:sp>
      <p:sp>
        <p:nvSpPr>
          <p:cNvPr id="4" name="Rectangle 4">
            <a:extLst>
              <a:ext uri="{FF2B5EF4-FFF2-40B4-BE49-F238E27FC236}">
                <a16:creationId xmlns:a16="http://schemas.microsoft.com/office/drawing/2014/main" id="{600BA53B-EAE2-451B-0760-A8E4EC3461C8}"/>
              </a:ext>
            </a:extLst>
          </p:cNvPr>
          <p:cNvSpPr>
            <a:spLocks noChangeArrowheads="1"/>
          </p:cNvSpPr>
          <p:nvPr/>
        </p:nvSpPr>
        <p:spPr bwMode="auto">
          <a:xfrm>
            <a:off x="961498" y="1228249"/>
            <a:ext cx="66458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7171" name="Picture 3">
            <a:extLst>
              <a:ext uri="{FF2B5EF4-FFF2-40B4-BE49-F238E27FC236}">
                <a16:creationId xmlns:a16="http://schemas.microsoft.com/office/drawing/2014/main" id="{C31C368D-173D-21F7-97FF-90E8B16BB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97" y="1037096"/>
            <a:ext cx="10741219" cy="4280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DEBCB8-9BC7-0D44-0E45-C55B2CBE1CB7}"/>
              </a:ext>
            </a:extLst>
          </p:cNvPr>
          <p:cNvSpPr txBox="1"/>
          <p:nvPr/>
        </p:nvSpPr>
        <p:spPr>
          <a:xfrm>
            <a:off x="906584" y="1708266"/>
            <a:ext cx="6541477" cy="1754326"/>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Validation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split</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will</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do</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splitting</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a:t>
            </a:r>
            <a:endParaRPr lang="en-IN" sz="1800" dirty="0">
              <a:effectLst/>
              <a:latin typeface="Times New Roman" panose="02020603050405020304" pitchFamily="18" charset="0"/>
              <a:ea typeface="Times New Roman" panose="02020603050405020304" pitchFamily="18" charset="0"/>
            </a:endParaRPr>
          </a:p>
          <a:p>
            <a:pPr marR="1974215"/>
            <a:r>
              <a:rPr lang="en-US" sz="1800" dirty="0">
                <a:effectLst/>
                <a:latin typeface="Times New Roman" panose="02020603050405020304" pitchFamily="18" charset="0"/>
                <a:ea typeface="Times New Roman" panose="02020603050405020304" pitchFamily="18" charset="0"/>
              </a:rPr>
              <a:t>Epochs =</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number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complete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passes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through</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complete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dataset.</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Batch</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size=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number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training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examples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utilized in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one</a:t>
            </a:r>
            <a:r>
              <a:rPr lang="en-US" sz="1800" spc="-1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literaion</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6" name="Rectangle 6">
            <a:extLst>
              <a:ext uri="{FF2B5EF4-FFF2-40B4-BE49-F238E27FC236}">
                <a16:creationId xmlns:a16="http://schemas.microsoft.com/office/drawing/2014/main" id="{C379F56B-CFE8-52D4-AD70-58BE36162CD2}"/>
              </a:ext>
            </a:extLst>
          </p:cNvPr>
          <p:cNvSpPr>
            <a:spLocks noChangeArrowheads="1"/>
          </p:cNvSpPr>
          <p:nvPr/>
        </p:nvSpPr>
        <p:spPr bwMode="auto">
          <a:xfrm>
            <a:off x="961497" y="4433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173" name="Picture 5">
            <a:extLst>
              <a:ext uri="{FF2B5EF4-FFF2-40B4-BE49-F238E27FC236}">
                <a16:creationId xmlns:a16="http://schemas.microsoft.com/office/drawing/2014/main" id="{22FB6DC3-32B5-110B-5BC4-586094D28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97" y="4001481"/>
            <a:ext cx="10107683" cy="11482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771335-6BD9-FF48-CE2F-A80A244DB8EE}"/>
              </a:ext>
            </a:extLst>
          </p:cNvPr>
          <p:cNvSpPr txBox="1"/>
          <p:nvPr/>
        </p:nvSpPr>
        <p:spPr>
          <a:xfrm>
            <a:off x="906584" y="3470784"/>
            <a:ext cx="5119077" cy="369332"/>
          </a:xfrm>
          <a:prstGeom prst="rect">
            <a:avLst/>
          </a:prstGeom>
          <a:noFill/>
        </p:spPr>
        <p:txBody>
          <a:bodyPr wrap="square" rtlCol="0">
            <a:spAutoFit/>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Emotions Recognized</a:t>
            </a:r>
            <a:endParaRPr lang="en-IN" dirty="0"/>
          </a:p>
        </p:txBody>
      </p:sp>
      <p:sp>
        <p:nvSpPr>
          <p:cNvPr id="8" name="TextBox 7">
            <a:extLst>
              <a:ext uri="{FF2B5EF4-FFF2-40B4-BE49-F238E27FC236}">
                <a16:creationId xmlns:a16="http://schemas.microsoft.com/office/drawing/2014/main" id="{1B79AF47-AE2F-086D-7B72-646F5BDA3E1A}"/>
              </a:ext>
            </a:extLst>
          </p:cNvPr>
          <p:cNvSpPr txBox="1"/>
          <p:nvPr/>
        </p:nvSpPr>
        <p:spPr>
          <a:xfrm>
            <a:off x="961497" y="5311100"/>
            <a:ext cx="10238154" cy="1200329"/>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As we can see from this screenshot my model recognized the testing dataset at the accuracy of 98.07%.</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A detailed explanation will be given in the next section below.</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523609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FCA4-BBE9-0C84-7A5D-1E76EDCFC19D}"/>
              </a:ext>
            </a:extLst>
          </p:cNvPr>
          <p:cNvSpPr>
            <a:spLocks noGrp="1"/>
          </p:cNvSpPr>
          <p:nvPr>
            <p:ph type="title"/>
          </p:nvPr>
        </p:nvSpPr>
        <p:spPr/>
        <p:txBody>
          <a:bodyPr/>
          <a:lstStyle/>
          <a:p>
            <a:r>
              <a:rPr lang="en-IN" dirty="0"/>
              <a:t>Testing Process Workflow</a:t>
            </a:r>
          </a:p>
        </p:txBody>
      </p:sp>
      <p:pic>
        <p:nvPicPr>
          <p:cNvPr id="5" name="Content Placeholder 4">
            <a:extLst>
              <a:ext uri="{FF2B5EF4-FFF2-40B4-BE49-F238E27FC236}">
                <a16:creationId xmlns:a16="http://schemas.microsoft.com/office/drawing/2014/main" id="{021B7BA0-00E6-BCFB-70CB-9A52CAB6E2F9}"/>
              </a:ext>
            </a:extLst>
          </p:cNvPr>
          <p:cNvPicPr>
            <a:picLocks noGrp="1" noChangeAspect="1"/>
          </p:cNvPicPr>
          <p:nvPr>
            <p:ph idx="1"/>
          </p:nvPr>
        </p:nvPicPr>
        <p:blipFill>
          <a:blip r:embed="rId2"/>
          <a:stretch>
            <a:fillRect/>
          </a:stretch>
        </p:blipFill>
        <p:spPr>
          <a:xfrm>
            <a:off x="3915508" y="1783270"/>
            <a:ext cx="4267200" cy="4395399"/>
          </a:xfrm>
        </p:spPr>
      </p:pic>
    </p:spTree>
    <p:extLst>
      <p:ext uri="{BB962C8B-B14F-4D97-AF65-F5344CB8AC3E}">
        <p14:creationId xmlns:p14="http://schemas.microsoft.com/office/powerpoint/2010/main" val="3982378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A0A00E3-C94C-53DD-79B7-BDB7BF5AFCAB}"/>
              </a:ext>
            </a:extLst>
          </p:cNvPr>
          <p:cNvSpPr>
            <a:spLocks noChangeArrowheads="1"/>
          </p:cNvSpPr>
          <p:nvPr/>
        </p:nvSpPr>
        <p:spPr bwMode="auto">
          <a:xfrm>
            <a:off x="648677"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4">
            <a:extLst>
              <a:ext uri="{FF2B5EF4-FFF2-40B4-BE49-F238E27FC236}">
                <a16:creationId xmlns:a16="http://schemas.microsoft.com/office/drawing/2014/main" id="{B2CFB881-E9C2-4CDE-ADD2-7AECA0E87CDC}"/>
              </a:ext>
            </a:extLst>
          </p:cNvPr>
          <p:cNvSpPr>
            <a:spLocks noChangeArrowheads="1"/>
          </p:cNvSpPr>
          <p:nvPr/>
        </p:nvSpPr>
        <p:spPr bwMode="auto">
          <a:xfrm flipV="1">
            <a:off x="887859" y="2244876"/>
            <a:ext cx="117212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Rectangle 6">
            <a:extLst>
              <a:ext uri="{FF2B5EF4-FFF2-40B4-BE49-F238E27FC236}">
                <a16:creationId xmlns:a16="http://schemas.microsoft.com/office/drawing/2014/main" id="{6F7CF704-D6A5-90D7-3075-C9A692EEEF6B}"/>
              </a:ext>
            </a:extLst>
          </p:cNvPr>
          <p:cNvSpPr>
            <a:spLocks noChangeArrowheads="1"/>
          </p:cNvSpPr>
          <p:nvPr/>
        </p:nvSpPr>
        <p:spPr bwMode="auto">
          <a:xfrm>
            <a:off x="1925050" y="609599"/>
            <a:ext cx="136237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8197" name="Picture 5">
            <a:extLst>
              <a:ext uri="{FF2B5EF4-FFF2-40B4-BE49-F238E27FC236}">
                <a16:creationId xmlns:a16="http://schemas.microsoft.com/office/drawing/2014/main" id="{D49DC4ED-12DF-1BCF-F8AC-6DFBAE21B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484" y="974124"/>
            <a:ext cx="9140743" cy="29517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959146-747B-EAC1-6324-A7290DC1E152}"/>
              </a:ext>
            </a:extLst>
          </p:cNvPr>
          <p:cNvSpPr txBox="1"/>
          <p:nvPr/>
        </p:nvSpPr>
        <p:spPr>
          <a:xfrm>
            <a:off x="3023933" y="4374175"/>
            <a:ext cx="7973318" cy="369332"/>
          </a:xfrm>
          <a:prstGeom prst="rect">
            <a:avLst/>
          </a:prstGeom>
          <a:noFill/>
        </p:spPr>
        <p:txBody>
          <a:bodyPr wrap="square" rtlCol="0">
            <a:spAutoFit/>
          </a:bodyPr>
          <a:lstStyle/>
          <a:p>
            <a:r>
              <a:rPr lang="en-IN" dirty="0"/>
              <a:t>This is the output for 50 samples after testing the model.</a:t>
            </a:r>
          </a:p>
        </p:txBody>
      </p:sp>
    </p:spTree>
    <p:extLst>
      <p:ext uri="{BB962C8B-B14F-4D97-AF65-F5344CB8AC3E}">
        <p14:creationId xmlns:p14="http://schemas.microsoft.com/office/powerpoint/2010/main" val="3957933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25F1C5B-525A-6BB1-EF0E-94CB342DF6BF}"/>
              </a:ext>
            </a:extLst>
          </p:cNvPr>
          <p:cNvSpPr>
            <a:spLocks noChangeArrowheads="1"/>
          </p:cNvSpPr>
          <p:nvPr/>
        </p:nvSpPr>
        <p:spPr bwMode="auto">
          <a:xfrm>
            <a:off x="601785" y="4532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217" name="Picture 1">
            <a:extLst>
              <a:ext uri="{FF2B5EF4-FFF2-40B4-BE49-F238E27FC236}">
                <a16:creationId xmlns:a16="http://schemas.microsoft.com/office/drawing/2014/main" id="{A57BA192-B314-ECB2-823F-509E23228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85" y="453292"/>
            <a:ext cx="5676900" cy="16224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0E5C0126-3386-F4AE-80A6-5E6D88B10646}"/>
              </a:ext>
            </a:extLst>
          </p:cNvPr>
          <p:cNvSpPr>
            <a:spLocks noChangeArrowheads="1"/>
          </p:cNvSpPr>
          <p:nvPr/>
        </p:nvSpPr>
        <p:spPr bwMode="auto">
          <a:xfrm flipV="1">
            <a:off x="601785" y="2312132"/>
            <a:ext cx="94529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9219" name="Picture 3">
            <a:extLst>
              <a:ext uri="{FF2B5EF4-FFF2-40B4-BE49-F238E27FC236}">
                <a16:creationId xmlns:a16="http://schemas.microsoft.com/office/drawing/2014/main" id="{8DED763C-A86F-14FF-4ACC-D7853AA36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785" y="2422769"/>
            <a:ext cx="5457482" cy="37240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5B4865-5017-5E9F-1FE1-392081437AE4}"/>
              </a:ext>
            </a:extLst>
          </p:cNvPr>
          <p:cNvSpPr txBox="1"/>
          <p:nvPr/>
        </p:nvSpPr>
        <p:spPr>
          <a:xfrm>
            <a:off x="6697784" y="736381"/>
            <a:ext cx="5033107" cy="646331"/>
          </a:xfrm>
          <a:prstGeom prst="rect">
            <a:avLst/>
          </a:prstGeom>
          <a:noFill/>
        </p:spPr>
        <p:txBody>
          <a:bodyPr wrap="square" rtlCol="0">
            <a:spAutoFit/>
          </a:bodyPr>
          <a:lstStyle/>
          <a:p>
            <a:r>
              <a:rPr lang="en-IN" dirty="0"/>
              <a:t>Code to visualize the accuracy of the model using matplotlib library.</a:t>
            </a:r>
          </a:p>
        </p:txBody>
      </p:sp>
      <p:sp>
        <p:nvSpPr>
          <p:cNvPr id="5" name="TextBox 4">
            <a:extLst>
              <a:ext uri="{FF2B5EF4-FFF2-40B4-BE49-F238E27FC236}">
                <a16:creationId xmlns:a16="http://schemas.microsoft.com/office/drawing/2014/main" id="{827F1AC7-F1C6-37BE-4815-E91E4ADD050C}"/>
              </a:ext>
            </a:extLst>
          </p:cNvPr>
          <p:cNvSpPr txBox="1"/>
          <p:nvPr/>
        </p:nvSpPr>
        <p:spPr>
          <a:xfrm>
            <a:off x="6830646" y="3570359"/>
            <a:ext cx="4157784" cy="646331"/>
          </a:xfrm>
          <a:prstGeom prst="rect">
            <a:avLst/>
          </a:prstGeom>
          <a:noFill/>
        </p:spPr>
        <p:txBody>
          <a:bodyPr wrap="square" rtlCol="0">
            <a:spAutoFit/>
          </a:bodyPr>
          <a:lstStyle/>
          <a:p>
            <a:r>
              <a:rPr lang="en-IN" dirty="0"/>
              <a:t>Output of the code to visualize the accuracy of the model in a graphical manner.</a:t>
            </a:r>
          </a:p>
        </p:txBody>
      </p:sp>
    </p:spTree>
    <p:extLst>
      <p:ext uri="{BB962C8B-B14F-4D97-AF65-F5344CB8AC3E}">
        <p14:creationId xmlns:p14="http://schemas.microsoft.com/office/powerpoint/2010/main" val="1223040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A0B4C-FB11-EC68-C129-F20B1F1FBAA3}"/>
              </a:ext>
            </a:extLst>
          </p:cNvPr>
          <p:cNvSpPr>
            <a:spLocks noChangeArrowheads="1"/>
          </p:cNvSpPr>
          <p:nvPr/>
        </p:nvSpPr>
        <p:spPr bwMode="auto">
          <a:xfrm>
            <a:off x="609600" y="6486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41" name="Picture 1">
            <a:extLst>
              <a:ext uri="{FF2B5EF4-FFF2-40B4-BE49-F238E27FC236}">
                <a16:creationId xmlns:a16="http://schemas.microsoft.com/office/drawing/2014/main" id="{AA5C215E-426F-4306-624A-7E68C1C36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48677"/>
            <a:ext cx="4160838" cy="15398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222A4C-197F-DD66-5E62-83E7EC249DA9}"/>
              </a:ext>
            </a:extLst>
          </p:cNvPr>
          <p:cNvSpPr txBox="1"/>
          <p:nvPr/>
        </p:nvSpPr>
        <p:spPr>
          <a:xfrm>
            <a:off x="5783384" y="837981"/>
            <a:ext cx="5033107" cy="646331"/>
          </a:xfrm>
          <a:prstGeom prst="rect">
            <a:avLst/>
          </a:prstGeom>
          <a:noFill/>
        </p:spPr>
        <p:txBody>
          <a:bodyPr wrap="square" rtlCol="0">
            <a:spAutoFit/>
          </a:bodyPr>
          <a:lstStyle/>
          <a:p>
            <a:r>
              <a:rPr lang="en-IN" dirty="0"/>
              <a:t>Code to visualize the loss of the model using matplotlib library.</a:t>
            </a:r>
          </a:p>
        </p:txBody>
      </p:sp>
      <p:sp>
        <p:nvSpPr>
          <p:cNvPr id="4" name="Rectangle 4">
            <a:extLst>
              <a:ext uri="{FF2B5EF4-FFF2-40B4-BE49-F238E27FC236}">
                <a16:creationId xmlns:a16="http://schemas.microsoft.com/office/drawing/2014/main" id="{6E638D28-C87C-5D40-A54F-A3754E68270C}"/>
              </a:ext>
            </a:extLst>
          </p:cNvPr>
          <p:cNvSpPr>
            <a:spLocks noChangeArrowheads="1"/>
          </p:cNvSpPr>
          <p:nvPr/>
        </p:nvSpPr>
        <p:spPr bwMode="auto">
          <a:xfrm>
            <a:off x="609600" y="2598369"/>
            <a:ext cx="96760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0243" name="Picture 3">
            <a:extLst>
              <a:ext uri="{FF2B5EF4-FFF2-40B4-BE49-F238E27FC236}">
                <a16:creationId xmlns:a16="http://schemas.microsoft.com/office/drawing/2014/main" id="{A7A7C637-5420-F54E-BBD2-F3693764B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98370"/>
            <a:ext cx="4507885" cy="3274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CC30CE-9CED-889D-A1BA-A8B571ED004F}"/>
              </a:ext>
            </a:extLst>
          </p:cNvPr>
          <p:cNvSpPr txBox="1"/>
          <p:nvPr/>
        </p:nvSpPr>
        <p:spPr>
          <a:xfrm>
            <a:off x="6025662" y="3359343"/>
            <a:ext cx="4157784" cy="923330"/>
          </a:xfrm>
          <a:prstGeom prst="rect">
            <a:avLst/>
          </a:prstGeom>
          <a:noFill/>
        </p:spPr>
        <p:txBody>
          <a:bodyPr wrap="square" rtlCol="0">
            <a:spAutoFit/>
          </a:bodyPr>
          <a:lstStyle/>
          <a:p>
            <a:r>
              <a:rPr lang="en-IN" dirty="0"/>
              <a:t>Output of the code to visualize the loss of the model after training in a graphical manner.</a:t>
            </a:r>
          </a:p>
        </p:txBody>
      </p:sp>
    </p:spTree>
    <p:extLst>
      <p:ext uri="{BB962C8B-B14F-4D97-AF65-F5344CB8AC3E}">
        <p14:creationId xmlns:p14="http://schemas.microsoft.com/office/powerpoint/2010/main" val="173550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8058-B376-C52F-D72D-234553E33094}"/>
              </a:ext>
            </a:extLst>
          </p:cNvPr>
          <p:cNvSpPr>
            <a:spLocks noGrp="1"/>
          </p:cNvSpPr>
          <p:nvPr>
            <p:ph type="title"/>
          </p:nvPr>
        </p:nvSpPr>
        <p:spPr/>
        <p:txBody>
          <a:bodyPr/>
          <a:lstStyle/>
          <a:p>
            <a:r>
              <a:rPr lang="en-IN" b="1" u="sng" dirty="0"/>
              <a:t>Conclusion and Future Work</a:t>
            </a:r>
          </a:p>
        </p:txBody>
      </p:sp>
      <p:sp>
        <p:nvSpPr>
          <p:cNvPr id="3" name="Content Placeholder 2">
            <a:extLst>
              <a:ext uri="{FF2B5EF4-FFF2-40B4-BE49-F238E27FC236}">
                <a16:creationId xmlns:a16="http://schemas.microsoft.com/office/drawing/2014/main" id="{FF4B030D-3E81-36E3-893B-1A5F05F97A67}"/>
              </a:ext>
            </a:extLst>
          </p:cNvPr>
          <p:cNvSpPr>
            <a:spLocks noGrp="1"/>
          </p:cNvSpPr>
          <p:nvPr>
            <p:ph idx="1"/>
          </p:nvPr>
        </p:nvSpPr>
        <p:spPr>
          <a:xfrm>
            <a:off x="913795" y="1866900"/>
            <a:ext cx="5111867" cy="4541715"/>
          </a:xfrm>
        </p:spPr>
        <p:txBody>
          <a:bodyPr>
            <a:normAutofit/>
          </a:bodyPr>
          <a:lstStyle/>
          <a:p>
            <a:pPr marL="36900" marR="358140" indent="0" algn="just">
              <a:lnSpc>
                <a:spcPct val="115000"/>
              </a:lnSpc>
              <a:buNone/>
            </a:pPr>
            <a:r>
              <a:rPr lang="en-US" sz="1200" b="0" i="0" dirty="0">
                <a:solidFill>
                  <a:schemeClr val="tx1"/>
                </a:solidFill>
                <a:effectLst/>
                <a:latin typeface="Söhne"/>
              </a:rPr>
              <a:t>Speech Emotion Recognition using machine learning is a challenging task due to the complexity and variability of human emotions. However, by using various speech features and machine learning algorithms, we can achieve high accuracy in recognizing emotions from speech signals. </a:t>
            </a:r>
            <a:r>
              <a:rPr lang="en-US" sz="1200" dirty="0">
                <a:solidFill>
                  <a:schemeClr val="tx1"/>
                </a:solidFill>
                <a:effectLst/>
                <a:latin typeface="Söhne"/>
                <a:ea typeface="Times New Roman" panose="02020603050405020304" pitchFamily="18" charset="0"/>
              </a:rPr>
              <a:t>In</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this</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project</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we</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have</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tried</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to</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analyze</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some</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samples</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of</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speech</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using</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the machine</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learning</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technique. Firstly we loaded the datasets. Then we extracted the</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acoustic features of all our samples using the MFCC method and arranged the sequential data</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obtained in the 3D array form as accepted by the LSTM model. Then we build the LSTM model</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and after training</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the</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model. </a:t>
            </a:r>
            <a:endParaRPr lang="en-IN" sz="1200" dirty="0">
              <a:solidFill>
                <a:schemeClr val="tx1"/>
              </a:solidFill>
              <a:effectLst/>
              <a:latin typeface="Söhne"/>
              <a:ea typeface="Times New Roman" panose="02020603050405020304" pitchFamily="18" charset="0"/>
            </a:endParaRPr>
          </a:p>
          <a:p>
            <a:pPr marL="36900" marR="358140" indent="0" algn="just">
              <a:lnSpc>
                <a:spcPct val="115000"/>
              </a:lnSpc>
              <a:buNone/>
            </a:pPr>
            <a:r>
              <a:rPr lang="en-US" sz="1200" dirty="0">
                <a:solidFill>
                  <a:schemeClr val="tx1"/>
                </a:solidFill>
                <a:effectLst/>
                <a:latin typeface="Söhne"/>
                <a:ea typeface="Times New Roman" panose="02020603050405020304" pitchFamily="18" charset="0"/>
              </a:rPr>
              <a:t>I</a:t>
            </a:r>
            <a:r>
              <a:rPr lang="en-US" sz="1200" spc="-1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visualized</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the</a:t>
            </a:r>
            <a:r>
              <a:rPr lang="en-US" sz="1200" spc="-1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data</a:t>
            </a:r>
            <a:r>
              <a:rPr lang="en-US" sz="1200" spc="-1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into the</a:t>
            </a:r>
            <a:r>
              <a:rPr lang="en-US" sz="1200" spc="-1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graphical</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form</a:t>
            </a:r>
            <a:r>
              <a:rPr lang="en-US" sz="1200" spc="-1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using</a:t>
            </a:r>
            <a:r>
              <a:rPr lang="en-US" sz="1200" spc="-10"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matplotlib</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library</a:t>
            </a:r>
            <a:r>
              <a:rPr lang="en-US" sz="1200" spc="-10"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and</a:t>
            </a:r>
            <a:r>
              <a:rPr lang="en-US" sz="1200" spc="-10"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after</a:t>
            </a:r>
            <a:r>
              <a:rPr lang="en-US" sz="1200" spc="-10"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some</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repeated</a:t>
            </a:r>
            <a:r>
              <a:rPr lang="en-US" sz="1200" spc="-28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testing</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using</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different</a:t>
            </a:r>
            <a:r>
              <a:rPr lang="en-US" sz="1200" spc="-10"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values</a:t>
            </a:r>
            <a:r>
              <a:rPr lang="en-US" sz="1200" spc="10"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the</a:t>
            </a:r>
            <a:r>
              <a:rPr lang="en-US" sz="1200" spc="-10"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average</a:t>
            </a:r>
            <a:r>
              <a:rPr lang="en-US" sz="1200" spc="-10"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accuracy</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of the</a:t>
            </a:r>
            <a:r>
              <a:rPr lang="en-US" sz="1200" spc="-10"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model is</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found to</a:t>
            </a:r>
            <a:r>
              <a:rPr lang="en-US" sz="1200" spc="-5" dirty="0">
                <a:solidFill>
                  <a:schemeClr val="tx1"/>
                </a:solidFill>
                <a:effectLst/>
                <a:latin typeface="Söhne"/>
                <a:ea typeface="Times New Roman" panose="02020603050405020304" pitchFamily="18" charset="0"/>
              </a:rPr>
              <a:t> </a:t>
            </a:r>
            <a:r>
              <a:rPr lang="en-US" sz="1200" dirty="0">
                <a:solidFill>
                  <a:schemeClr val="tx1"/>
                </a:solidFill>
                <a:effectLst/>
                <a:latin typeface="Söhne"/>
                <a:ea typeface="Times New Roman" panose="02020603050405020304" pitchFamily="18" charset="0"/>
              </a:rPr>
              <a:t>be 98%.</a:t>
            </a:r>
            <a:endParaRPr lang="en-IN" sz="1200" dirty="0">
              <a:solidFill>
                <a:schemeClr val="tx1"/>
              </a:solidFill>
              <a:effectLst/>
              <a:latin typeface="Söhne"/>
              <a:ea typeface="Times New Roman" panose="02020603050405020304" pitchFamily="18" charset="0"/>
            </a:endParaRPr>
          </a:p>
          <a:p>
            <a:pPr marL="36900" indent="0">
              <a:buNone/>
            </a:pPr>
            <a:r>
              <a:rPr lang="en-US" sz="1200" dirty="0">
                <a:solidFill>
                  <a:schemeClr val="tx1"/>
                </a:solidFill>
                <a:effectLst/>
                <a:latin typeface="Söhne"/>
              </a:rPr>
              <a:t>I am going to use RAVDESS and SAVEE dataset along with existing Dataset to increase the accuracy of the model. Planning to work on CNN and Tensorflow for future iteration of model and increase functionality and precision. </a:t>
            </a:r>
            <a:endParaRPr lang="en-IN" sz="1200" dirty="0">
              <a:solidFill>
                <a:schemeClr val="tx1"/>
              </a:solidFill>
            </a:endParaRPr>
          </a:p>
        </p:txBody>
      </p:sp>
      <p:pic>
        <p:nvPicPr>
          <p:cNvPr id="7" name="Picture 6">
            <a:extLst>
              <a:ext uri="{FF2B5EF4-FFF2-40B4-BE49-F238E27FC236}">
                <a16:creationId xmlns:a16="http://schemas.microsoft.com/office/drawing/2014/main" id="{B8CF3D0D-9CB3-2889-2EC7-A3F4B6904D3A}"/>
              </a:ext>
            </a:extLst>
          </p:cNvPr>
          <p:cNvPicPr>
            <a:picLocks noChangeAspect="1"/>
          </p:cNvPicPr>
          <p:nvPr/>
        </p:nvPicPr>
        <p:blipFill>
          <a:blip r:embed="rId2"/>
          <a:stretch>
            <a:fillRect/>
          </a:stretch>
        </p:blipFill>
        <p:spPr>
          <a:xfrm>
            <a:off x="7002585" y="2024185"/>
            <a:ext cx="3569677" cy="3569677"/>
          </a:xfrm>
          <a:prstGeom prst="rect">
            <a:avLst/>
          </a:prstGeom>
        </p:spPr>
      </p:pic>
    </p:spTree>
    <p:extLst>
      <p:ext uri="{BB962C8B-B14F-4D97-AF65-F5344CB8AC3E}">
        <p14:creationId xmlns:p14="http://schemas.microsoft.com/office/powerpoint/2010/main" val="2112375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3BC6B-A8D1-FDD0-2317-4E6980E381F7}"/>
              </a:ext>
            </a:extLst>
          </p:cNvPr>
          <p:cNvSpPr>
            <a:spLocks noGrp="1"/>
          </p:cNvSpPr>
          <p:nvPr>
            <p:ph type="title"/>
          </p:nvPr>
        </p:nvSpPr>
        <p:spPr/>
        <p:txBody>
          <a:bodyPr/>
          <a:lstStyle/>
          <a:p>
            <a:r>
              <a:rPr lang="en-IN" b="1" u="sng" dirty="0"/>
              <a:t>References</a:t>
            </a:r>
          </a:p>
        </p:txBody>
      </p:sp>
      <p:sp>
        <p:nvSpPr>
          <p:cNvPr id="3" name="Content Placeholder 2">
            <a:extLst>
              <a:ext uri="{FF2B5EF4-FFF2-40B4-BE49-F238E27FC236}">
                <a16:creationId xmlns:a16="http://schemas.microsoft.com/office/drawing/2014/main" id="{83940E2F-0217-7C6B-2874-941A85E0689C}"/>
              </a:ext>
            </a:extLst>
          </p:cNvPr>
          <p:cNvSpPr>
            <a:spLocks noGrp="1"/>
          </p:cNvSpPr>
          <p:nvPr>
            <p:ph idx="1"/>
          </p:nvPr>
        </p:nvSpPr>
        <p:spPr/>
        <p:txBody>
          <a:bodyPr>
            <a:normAutofit fontScale="77500" lnSpcReduction="20000"/>
          </a:bodyPr>
          <a:lstStyle/>
          <a:p>
            <a:pPr marL="0" marR="0" algn="just">
              <a:lnSpc>
                <a:spcPct val="107000"/>
              </a:lnSpc>
              <a:spcBef>
                <a:spcPts val="0"/>
              </a:spcBef>
              <a:spcAft>
                <a:spcPts val="800"/>
              </a:spcAft>
            </a:pPr>
            <a:r>
              <a:rPr lang="en-US" sz="2400" u="sng" dirty="0">
                <a:solidFill>
                  <a:schemeClr val="tx1"/>
                </a:solidFill>
                <a:effectLst/>
                <a:latin typeface="+mj-l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https://www.analyticsinsight.net/speech-emotion-recognition-ser-through-machine-learning/</a:t>
            </a:r>
            <a:endParaRPr lang="en-US" sz="2400" dirty="0">
              <a:solidFill>
                <a:schemeClr val="tx1"/>
              </a:solidFill>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2400" u="sng" dirty="0">
                <a:solidFill>
                  <a:schemeClr val="tx1"/>
                </a:solidFill>
                <a:effectLst/>
                <a:latin typeface="+mj-l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https://www.researchgate.net/publication/330383935_A_Literature_Review_on_Emotion_Recognition_Using_Various_Methods</a:t>
            </a:r>
            <a:endParaRPr lang="en-US" sz="2400" dirty="0">
              <a:solidFill>
                <a:schemeClr val="tx1"/>
              </a:solidFill>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2400" u="sng" dirty="0">
                <a:solidFill>
                  <a:schemeClr val="tx1"/>
                </a:solidFill>
                <a:effectLst/>
                <a:latin typeface="+mj-l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https://www.researchgate.net/publication/225359641_Towards_Emotion_Recognition_from_Speech_Definition_Problems_and_the_Materials_of_Research</a:t>
            </a:r>
            <a:endParaRPr lang="en-US" sz="2400" dirty="0">
              <a:solidFill>
                <a:schemeClr val="tx1"/>
              </a:solidFill>
              <a:effectLst/>
              <a:latin typeface="+mj-lt"/>
              <a:ea typeface="Calibri" panose="020F0502020204030204" pitchFamily="34" charset="0"/>
              <a:cs typeface="Times New Roman" panose="02020603050405020304" pitchFamily="18" charset="0"/>
            </a:endParaRPr>
          </a:p>
          <a:p>
            <a:r>
              <a:rPr lang="en-IN" dirty="0">
                <a:solidFill>
                  <a:schemeClr val="tx1"/>
                </a:solidFill>
                <a:latin typeface="+mj-lt"/>
              </a:rPr>
              <a:t>Liberman, Mark, et al. Emotional Prosody Speech and Transcripts LDC2002S28. Web Download. Philadelphia: Linguistic Data Consortium, 2002. </a:t>
            </a:r>
          </a:p>
          <a:p>
            <a:r>
              <a:rPr lang="en-IN" dirty="0">
                <a:solidFill>
                  <a:schemeClr val="tx1"/>
                </a:solidFill>
                <a:latin typeface="+mj-lt"/>
              </a:rPr>
              <a:t>IEEE Research Paper 12 https://ieeexplore.ieee.org/document/7344793/?reload=true </a:t>
            </a:r>
          </a:p>
          <a:p>
            <a:r>
              <a:rPr lang="en-IN" dirty="0">
                <a:solidFill>
                  <a:schemeClr val="tx1"/>
                </a:solidFill>
                <a:latin typeface="+mj-lt"/>
              </a:rPr>
              <a:t>M.M.H.E. </a:t>
            </a:r>
            <a:r>
              <a:rPr lang="en-IN" dirty="0" err="1">
                <a:solidFill>
                  <a:schemeClr val="tx1"/>
                </a:solidFill>
                <a:latin typeface="+mj-lt"/>
              </a:rPr>
              <a:t>Ayadi</a:t>
            </a:r>
            <a:r>
              <a:rPr lang="en-IN" dirty="0">
                <a:solidFill>
                  <a:schemeClr val="tx1"/>
                </a:solidFill>
                <a:latin typeface="+mj-lt"/>
              </a:rPr>
              <a:t>, M.S. Kamel, F. </a:t>
            </a:r>
            <a:r>
              <a:rPr lang="en-IN" dirty="0" err="1">
                <a:solidFill>
                  <a:schemeClr val="tx1"/>
                </a:solidFill>
                <a:latin typeface="+mj-lt"/>
              </a:rPr>
              <a:t>Karray</a:t>
            </a:r>
            <a:r>
              <a:rPr lang="en-IN" dirty="0">
                <a:solidFill>
                  <a:schemeClr val="tx1"/>
                </a:solidFill>
                <a:latin typeface="+mj-lt"/>
              </a:rPr>
              <a:t>, "Survey on speech emotion recognition: Features classification schemes and databases", Pattern Recognition, pp. 572-587, 2011.</a:t>
            </a:r>
          </a:p>
          <a:p>
            <a:r>
              <a:rPr lang="en-IN" dirty="0">
                <a:solidFill>
                  <a:schemeClr val="tx1"/>
                </a:solidFill>
                <a:latin typeface="+mj-lt"/>
                <a:hlinkClick r:id="rId5">
                  <a:extLst>
                    <a:ext uri="{A12FA001-AC4F-418D-AE19-62706E023703}">
                      <ahyp:hlinkClr xmlns:ahyp="http://schemas.microsoft.com/office/drawing/2018/hyperlinkcolor" val="tx"/>
                    </a:ext>
                  </a:extLst>
                </a:hlinkClick>
              </a:rPr>
              <a:t>https://www.kaggle.com/datasets/uwrfkaggler/ravdess-emotional-speech-audio?resource=download</a:t>
            </a:r>
            <a:endParaRPr lang="en-IN" dirty="0">
              <a:solidFill>
                <a:schemeClr val="tx1"/>
              </a:solidFill>
              <a:latin typeface="+mj-lt"/>
            </a:endParaRPr>
          </a:p>
          <a:p>
            <a:endParaRPr lang="en-IN" dirty="0">
              <a:solidFill>
                <a:schemeClr val="tx1"/>
              </a:solidFill>
              <a:latin typeface="+mj-lt"/>
            </a:endParaRPr>
          </a:p>
        </p:txBody>
      </p:sp>
    </p:spTree>
    <p:extLst>
      <p:ext uri="{BB962C8B-B14F-4D97-AF65-F5344CB8AC3E}">
        <p14:creationId xmlns:p14="http://schemas.microsoft.com/office/powerpoint/2010/main" val="406711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5014-16EB-A457-FE21-E93E4F6EBB63}"/>
              </a:ext>
            </a:extLst>
          </p:cNvPr>
          <p:cNvSpPr>
            <a:spLocks noGrp="1"/>
          </p:cNvSpPr>
          <p:nvPr>
            <p:ph type="title"/>
          </p:nvPr>
        </p:nvSpPr>
        <p:spPr>
          <a:xfrm>
            <a:off x="913795" y="391258"/>
            <a:ext cx="10353762" cy="1257300"/>
          </a:xfrm>
        </p:spPr>
        <p:txBody>
          <a:bodyPr/>
          <a:lstStyle/>
          <a:p>
            <a:r>
              <a:rPr lang="en-IN" b="1" u="sng" dirty="0"/>
              <a:t>Introduction</a:t>
            </a:r>
          </a:p>
        </p:txBody>
      </p:sp>
      <p:sp>
        <p:nvSpPr>
          <p:cNvPr id="7" name="Content Placeholder 6">
            <a:extLst>
              <a:ext uri="{FF2B5EF4-FFF2-40B4-BE49-F238E27FC236}">
                <a16:creationId xmlns:a16="http://schemas.microsoft.com/office/drawing/2014/main" id="{3A7FE7AC-BC17-7743-6FAB-373977F96452}"/>
              </a:ext>
            </a:extLst>
          </p:cNvPr>
          <p:cNvSpPr>
            <a:spLocks noGrp="1"/>
          </p:cNvSpPr>
          <p:nvPr>
            <p:ph idx="1"/>
          </p:nvPr>
        </p:nvSpPr>
        <p:spPr>
          <a:xfrm>
            <a:off x="913795" y="1648558"/>
            <a:ext cx="6159128" cy="4321907"/>
          </a:xfrm>
        </p:spPr>
        <p:txBody>
          <a:bodyPr>
            <a:normAutofit fontScale="85000" lnSpcReduction="20000"/>
          </a:bodyPr>
          <a:lstStyle/>
          <a:p>
            <a:r>
              <a:rPr lang="en-US" dirty="0">
                <a:solidFill>
                  <a:schemeClr val="tx1"/>
                </a:solidFill>
              </a:rPr>
              <a:t>Speech is an important medium of communication between humans. It conveys not only the information but also the emotions and intentions behind it. Emotion recognition from speech has been a topic of interest in recent years, as it has potential applications in various fields such as healthcare, education, and entertainment.</a:t>
            </a:r>
          </a:p>
          <a:p>
            <a:r>
              <a:rPr lang="en-US" dirty="0">
                <a:solidFill>
                  <a:schemeClr val="tx1"/>
                </a:solidFill>
              </a:rPr>
              <a:t>Speech Emotion Recognition (SER) is a field of research that focuses on recognizing emotions from spoken language. In this project, we propose a machine learning-based approach for SER using the TESS dataset. My proposed model utilizes various speech features and machine learning algorithms to recognize emotions from speech signals.</a:t>
            </a:r>
          </a:p>
          <a:p>
            <a:endParaRPr lang="en-IN" dirty="0"/>
          </a:p>
        </p:txBody>
      </p:sp>
      <p:pic>
        <p:nvPicPr>
          <p:cNvPr id="9" name="Picture 8">
            <a:extLst>
              <a:ext uri="{FF2B5EF4-FFF2-40B4-BE49-F238E27FC236}">
                <a16:creationId xmlns:a16="http://schemas.microsoft.com/office/drawing/2014/main" id="{0355ABF1-3E61-BB82-EDCC-B391F18CDD83}"/>
              </a:ext>
            </a:extLst>
          </p:cNvPr>
          <p:cNvPicPr>
            <a:picLocks noChangeAspect="1"/>
          </p:cNvPicPr>
          <p:nvPr/>
        </p:nvPicPr>
        <p:blipFill>
          <a:blip r:embed="rId2"/>
          <a:stretch>
            <a:fillRect/>
          </a:stretch>
        </p:blipFill>
        <p:spPr>
          <a:xfrm>
            <a:off x="7578695" y="1789723"/>
            <a:ext cx="3688862" cy="3688862"/>
          </a:xfrm>
          <a:prstGeom prst="rect">
            <a:avLst/>
          </a:prstGeom>
        </p:spPr>
      </p:pic>
    </p:spTree>
    <p:extLst>
      <p:ext uri="{BB962C8B-B14F-4D97-AF65-F5344CB8AC3E}">
        <p14:creationId xmlns:p14="http://schemas.microsoft.com/office/powerpoint/2010/main" val="141735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45799-C05F-3917-5F0E-4B498175484B}"/>
              </a:ext>
            </a:extLst>
          </p:cNvPr>
          <p:cNvSpPr>
            <a:spLocks noGrp="1"/>
          </p:cNvSpPr>
          <p:nvPr>
            <p:ph type="title"/>
          </p:nvPr>
        </p:nvSpPr>
        <p:spPr>
          <a:xfrm>
            <a:off x="913795" y="468923"/>
            <a:ext cx="10353762" cy="1257300"/>
          </a:xfrm>
        </p:spPr>
        <p:txBody>
          <a:bodyPr/>
          <a:lstStyle/>
          <a:p>
            <a:r>
              <a:rPr lang="en-IN" b="1" u="sng" dirty="0"/>
              <a:t>Motivation</a:t>
            </a:r>
          </a:p>
        </p:txBody>
      </p:sp>
      <p:sp>
        <p:nvSpPr>
          <p:cNvPr id="3" name="Content Placeholder 2">
            <a:extLst>
              <a:ext uri="{FF2B5EF4-FFF2-40B4-BE49-F238E27FC236}">
                <a16:creationId xmlns:a16="http://schemas.microsoft.com/office/drawing/2014/main" id="{57E0DE81-4D2C-EFED-5DD1-43526DB1B364}"/>
              </a:ext>
            </a:extLst>
          </p:cNvPr>
          <p:cNvSpPr>
            <a:spLocks noGrp="1"/>
          </p:cNvSpPr>
          <p:nvPr>
            <p:ph idx="1"/>
          </p:nvPr>
        </p:nvSpPr>
        <p:spPr>
          <a:xfrm>
            <a:off x="913795" y="1935773"/>
            <a:ext cx="10353762" cy="3714749"/>
          </a:xfrm>
        </p:spPr>
        <p:txBody>
          <a:bodyPr>
            <a:noAutofit/>
          </a:bodyPr>
          <a:lstStyle/>
          <a:p>
            <a:pPr marL="36900" indent="0">
              <a:buNone/>
            </a:pPr>
            <a:r>
              <a:rPr lang="en-US" sz="1400" dirty="0">
                <a:solidFill>
                  <a:schemeClr val="tx1"/>
                </a:solidFill>
                <a:effectLst/>
                <a:latin typeface="Söhne"/>
                <a:ea typeface="Calibri" panose="020F0502020204030204" pitchFamily="34" charset="0"/>
              </a:rPr>
              <a:t>There are several motivations for building a speech emotion recognition project, including:  </a:t>
            </a:r>
            <a:endParaRPr lang="en-IN" sz="1400" dirty="0">
              <a:solidFill>
                <a:schemeClr val="tx1"/>
              </a:solidFill>
              <a:effectLst/>
              <a:latin typeface="Söhne"/>
              <a:ea typeface="Calibri" panose="020F0502020204030204" pitchFamily="34" charset="0"/>
            </a:endParaRPr>
          </a:p>
          <a:p>
            <a:pPr marL="342900" lvl="0" indent="-342900">
              <a:buFont typeface="Symbol" panose="05050102010706020507" pitchFamily="18" charset="2"/>
              <a:buChar char=""/>
            </a:pPr>
            <a:r>
              <a:rPr lang="en-US" sz="1400" dirty="0">
                <a:solidFill>
                  <a:schemeClr val="tx1"/>
                </a:solidFill>
                <a:effectLst/>
                <a:latin typeface="Söhne"/>
                <a:ea typeface="Calibri" panose="020F0502020204030204" pitchFamily="34" charset="0"/>
              </a:rPr>
              <a:t>Improving human-computer interaction: By recognizing and responding to the emotional state of the speaker, machines can provide more natural and intuitive interfaces, making it easier for people to communicate with computers and devices. </a:t>
            </a:r>
            <a:endParaRPr lang="en-IN" sz="1400" dirty="0">
              <a:solidFill>
                <a:schemeClr val="tx1"/>
              </a:solidFill>
              <a:effectLst/>
              <a:latin typeface="Söhne"/>
              <a:ea typeface="Calibri" panose="020F0502020204030204" pitchFamily="34" charset="0"/>
            </a:endParaRPr>
          </a:p>
          <a:p>
            <a:pPr marL="342900" lvl="0" indent="-342900">
              <a:buFont typeface="Symbol" panose="05050102010706020507" pitchFamily="18" charset="2"/>
              <a:buChar char=""/>
            </a:pPr>
            <a:r>
              <a:rPr lang="en-US" sz="1400" dirty="0">
                <a:solidFill>
                  <a:schemeClr val="tx1"/>
                </a:solidFill>
                <a:effectLst/>
                <a:latin typeface="Söhne"/>
                <a:ea typeface="Calibri" panose="020F0502020204030204" pitchFamily="34" charset="0"/>
              </a:rPr>
              <a:t>Enhancing user experience: By recognizing and responding to the emotional state of the user, machines can personalize their responses and tailor their interactions to the user's needs, preferences, and emotional state. </a:t>
            </a:r>
            <a:endParaRPr lang="en-IN" sz="1400" dirty="0">
              <a:solidFill>
                <a:schemeClr val="tx1"/>
              </a:solidFill>
              <a:effectLst/>
              <a:latin typeface="Söhne"/>
              <a:ea typeface="Calibri" panose="020F0502020204030204" pitchFamily="34" charset="0"/>
            </a:endParaRPr>
          </a:p>
          <a:p>
            <a:pPr marL="342900" lvl="0" indent="-342900">
              <a:buFont typeface="Symbol" panose="05050102010706020507" pitchFamily="18" charset="2"/>
              <a:buChar char=""/>
            </a:pPr>
            <a:r>
              <a:rPr lang="en-US" sz="1400" dirty="0">
                <a:solidFill>
                  <a:schemeClr val="tx1"/>
                </a:solidFill>
                <a:effectLst/>
                <a:latin typeface="Söhne"/>
                <a:ea typeface="Calibri" panose="020F0502020204030204" pitchFamily="34" charset="0"/>
              </a:rPr>
              <a:t>Improving accessibility: For individuals with communication difficulties or disorders, such as autism, recognizing emotions from speech signals can help them express their emotions more effectively and communicate more easily. </a:t>
            </a:r>
            <a:endParaRPr lang="en-IN" sz="1400" dirty="0">
              <a:solidFill>
                <a:schemeClr val="tx1"/>
              </a:solidFill>
              <a:effectLst/>
              <a:latin typeface="Söhne"/>
              <a:ea typeface="Calibri" panose="020F0502020204030204" pitchFamily="34" charset="0"/>
            </a:endParaRPr>
          </a:p>
          <a:p>
            <a:pPr marL="342900" lvl="0" indent="-342900">
              <a:buFont typeface="Symbol" panose="05050102010706020507" pitchFamily="18" charset="2"/>
              <a:buChar char=""/>
            </a:pPr>
            <a:r>
              <a:rPr lang="en-US" sz="1400" dirty="0">
                <a:solidFill>
                  <a:schemeClr val="tx1"/>
                </a:solidFill>
                <a:effectLst/>
                <a:latin typeface="Söhne"/>
                <a:ea typeface="Calibri" panose="020F0502020204030204" pitchFamily="34" charset="0"/>
              </a:rPr>
              <a:t>Advancing research in psychology and neuroscience: Speech emotion recognition can provide insights into the nature of human emotions, the relationship between emotions and language, and the neural mechanisms involved in emotion processing. </a:t>
            </a:r>
            <a:endParaRPr lang="en-IN" sz="1400" dirty="0">
              <a:solidFill>
                <a:schemeClr val="tx1"/>
              </a:solidFill>
              <a:effectLst/>
              <a:latin typeface="Söhne"/>
              <a:ea typeface="Calibri" panose="020F0502020204030204" pitchFamily="34" charset="0"/>
            </a:endParaRPr>
          </a:p>
          <a:p>
            <a:pPr marL="342900" lvl="0" indent="-342900">
              <a:buFont typeface="Symbol" panose="05050102010706020507" pitchFamily="18" charset="2"/>
              <a:buChar char=""/>
            </a:pPr>
            <a:r>
              <a:rPr lang="en-US" sz="1400" dirty="0">
                <a:solidFill>
                  <a:schemeClr val="tx1"/>
                </a:solidFill>
                <a:effectLst/>
                <a:latin typeface="Söhne"/>
                <a:ea typeface="Calibri" panose="020F0502020204030204" pitchFamily="34" charset="0"/>
              </a:rPr>
              <a:t>Enabling better analysis of media content: Recognizing emotions from speech signals can help analyze the emotional content of media, such as movies, music, and social media, for applications such as sentiment analysis and recommendation systems. </a:t>
            </a:r>
            <a:endParaRPr lang="en-IN" sz="1400" dirty="0">
              <a:solidFill>
                <a:schemeClr val="tx1"/>
              </a:solidFill>
              <a:effectLst/>
              <a:latin typeface="Söhne"/>
              <a:ea typeface="Calibri" panose="020F0502020204030204" pitchFamily="34" charset="0"/>
            </a:endParaRPr>
          </a:p>
          <a:p>
            <a:pPr marL="36900" indent="0">
              <a:buNone/>
            </a:pPr>
            <a:r>
              <a:rPr lang="en-US" sz="1400" dirty="0">
                <a:solidFill>
                  <a:schemeClr val="tx1"/>
                </a:solidFill>
                <a:effectLst/>
                <a:latin typeface="Söhne"/>
                <a:ea typeface="Calibri" panose="020F0502020204030204" pitchFamily="34" charset="0"/>
              </a:rPr>
              <a:t>Overall, the motivation for building a speech emotion recognition project is to create more intelligent and responsive machines that can understand and respond to human emotions, which can improve communication, accessibility, and user experience, and advance research in psychology and neuroscience.</a:t>
            </a:r>
            <a:endParaRPr lang="en-IN" sz="1400" dirty="0">
              <a:solidFill>
                <a:schemeClr val="tx1"/>
              </a:solidFill>
              <a:effectLst/>
              <a:latin typeface="Söhne"/>
              <a:ea typeface="Calibri" panose="020F0502020204030204" pitchFamily="34" charset="0"/>
            </a:endParaRPr>
          </a:p>
          <a:p>
            <a:endParaRPr lang="en-IN" sz="1400" dirty="0">
              <a:solidFill>
                <a:schemeClr val="tx1"/>
              </a:solidFill>
              <a:latin typeface="Söhne"/>
            </a:endParaRPr>
          </a:p>
        </p:txBody>
      </p:sp>
    </p:spTree>
    <p:extLst>
      <p:ext uri="{BB962C8B-B14F-4D97-AF65-F5344CB8AC3E}">
        <p14:creationId xmlns:p14="http://schemas.microsoft.com/office/powerpoint/2010/main" val="1252707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446E7-E15C-AE5A-E81F-5EAED15E877D}"/>
              </a:ext>
            </a:extLst>
          </p:cNvPr>
          <p:cNvSpPr>
            <a:spLocks noGrp="1"/>
          </p:cNvSpPr>
          <p:nvPr>
            <p:ph type="title"/>
          </p:nvPr>
        </p:nvSpPr>
        <p:spPr/>
        <p:txBody>
          <a:bodyPr/>
          <a:lstStyle/>
          <a:p>
            <a:r>
              <a:rPr lang="en-IN" b="1" u="sng" dirty="0"/>
              <a:t>Applications</a:t>
            </a:r>
          </a:p>
        </p:txBody>
      </p:sp>
      <p:sp>
        <p:nvSpPr>
          <p:cNvPr id="3" name="Content Placeholder 2">
            <a:extLst>
              <a:ext uri="{FF2B5EF4-FFF2-40B4-BE49-F238E27FC236}">
                <a16:creationId xmlns:a16="http://schemas.microsoft.com/office/drawing/2014/main" id="{F875721F-D1DB-A7C1-5AD8-8526D33F417E}"/>
              </a:ext>
            </a:extLst>
          </p:cNvPr>
          <p:cNvSpPr>
            <a:spLocks noGrp="1"/>
          </p:cNvSpPr>
          <p:nvPr>
            <p:ph idx="1"/>
          </p:nvPr>
        </p:nvSpPr>
        <p:spPr/>
        <p:txBody>
          <a:bodyPr>
            <a:normAutofit fontScale="77500" lnSpcReduction="20000"/>
          </a:bodyPr>
          <a:lstStyle/>
          <a:p>
            <a:pPr marL="36900" indent="0">
              <a:buNone/>
            </a:pPr>
            <a:r>
              <a:rPr lang="en-US" b="0" i="0" dirty="0">
                <a:solidFill>
                  <a:srgbClr val="D1D5DB"/>
                </a:solidFill>
                <a:effectLst/>
                <a:latin typeface="Söhne"/>
              </a:rPr>
              <a:t>The speech emotion recognition project has various potential applications in different fields. Some of the applications are:</a:t>
            </a:r>
          </a:p>
          <a:p>
            <a:r>
              <a:rPr lang="en-US" b="0" i="0" dirty="0">
                <a:solidFill>
                  <a:srgbClr val="D1D5DB"/>
                </a:solidFill>
                <a:effectLst/>
                <a:latin typeface="Söhne"/>
              </a:rPr>
              <a:t>Human-Computer Interaction: Speech emotion recognition can be integrated into devices such as smartphones, laptops, and home automation systems to enhance human-computer interaction. For instance, speech emotion recognition technology can be used to analyze and recognize user emotions and adjust the device settings accordingly. This can lead to better user experience and satisfaction.</a:t>
            </a:r>
          </a:p>
          <a:p>
            <a:r>
              <a:rPr lang="en-US" b="0" i="0" dirty="0">
                <a:solidFill>
                  <a:srgbClr val="D1D5DB"/>
                </a:solidFill>
                <a:effectLst/>
                <a:latin typeface="Söhne"/>
              </a:rPr>
              <a:t>Healthcare: The technology can also be used in healthcare to monitor and diagnose mental health conditions such as depression, anxiety, and PTSD. The use of speech emotion recognition in healthcare can aid in early detection and treatment of these mental health conditions.</a:t>
            </a:r>
          </a:p>
          <a:p>
            <a:r>
              <a:rPr lang="en-US" b="0" i="0" dirty="0">
                <a:solidFill>
                  <a:srgbClr val="D1D5DB"/>
                </a:solidFill>
                <a:effectLst/>
                <a:latin typeface="Söhne"/>
              </a:rPr>
              <a:t>Marketing: In the field of marketing, speech emotion recognition can be used to analyze customer emotions and behavior towards a product or service. This can be useful in improving marketing strategies, enhancing customer experience, and increasing sales.</a:t>
            </a:r>
          </a:p>
          <a:p>
            <a:endParaRPr lang="en-IN" dirty="0"/>
          </a:p>
        </p:txBody>
      </p:sp>
    </p:spTree>
    <p:extLst>
      <p:ext uri="{BB962C8B-B14F-4D97-AF65-F5344CB8AC3E}">
        <p14:creationId xmlns:p14="http://schemas.microsoft.com/office/powerpoint/2010/main" val="2055682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C99C40-09A3-5F15-6BFA-1B4B5A6DBC2B}"/>
              </a:ext>
            </a:extLst>
          </p:cNvPr>
          <p:cNvSpPr>
            <a:spLocks noGrp="1"/>
          </p:cNvSpPr>
          <p:nvPr>
            <p:ph idx="1"/>
          </p:nvPr>
        </p:nvSpPr>
        <p:spPr>
          <a:xfrm>
            <a:off x="687754" y="828430"/>
            <a:ext cx="5853723" cy="5525478"/>
          </a:xfrm>
        </p:spPr>
        <p:txBody>
          <a:bodyPr>
            <a:normAutofit fontScale="92500" lnSpcReduction="20000"/>
          </a:bodyPr>
          <a:lstStyle/>
          <a:p>
            <a:r>
              <a:rPr lang="en-US" b="0" i="0" dirty="0">
                <a:solidFill>
                  <a:srgbClr val="D1D5DB"/>
                </a:solidFill>
                <a:effectLst/>
                <a:latin typeface="Söhne"/>
              </a:rPr>
              <a:t>Education: The technology can also be used in education to assess student engagement and motivation levels during learning. This can aid in developing personalized learning approaches for students.</a:t>
            </a:r>
          </a:p>
          <a:p>
            <a:r>
              <a:rPr lang="en-US" b="0" i="0" dirty="0">
                <a:solidFill>
                  <a:srgbClr val="D1D5DB"/>
                </a:solidFill>
                <a:effectLst/>
                <a:latin typeface="Söhne"/>
              </a:rPr>
              <a:t>Entertainment: Speech emotion recognition technology can be integrated into gaming systems to create more immersive and engaging gaming experiences. The technology can also be used to create personalized recommendations for users based on their emotional responses to different types of media.</a:t>
            </a:r>
          </a:p>
          <a:p>
            <a:pPr marL="36900" indent="0">
              <a:buNone/>
            </a:pPr>
            <a:r>
              <a:rPr lang="en-US" b="0" i="0" dirty="0">
                <a:solidFill>
                  <a:srgbClr val="D1D5DB"/>
                </a:solidFill>
                <a:effectLst/>
                <a:latin typeface="Söhne"/>
              </a:rPr>
              <a:t>Overall, speech emotion recognition technology has wide-ranging potential applications in various fields, and the development of accurate and reliable models can lead to significant benefits in different areas.</a:t>
            </a:r>
            <a:endParaRPr lang="en-IN" dirty="0"/>
          </a:p>
        </p:txBody>
      </p:sp>
      <p:pic>
        <p:nvPicPr>
          <p:cNvPr id="7" name="Picture 6">
            <a:extLst>
              <a:ext uri="{FF2B5EF4-FFF2-40B4-BE49-F238E27FC236}">
                <a16:creationId xmlns:a16="http://schemas.microsoft.com/office/drawing/2014/main" id="{EF4BB1A9-F30F-7AC0-0E76-0761A6F7DCE2}"/>
              </a:ext>
            </a:extLst>
          </p:cNvPr>
          <p:cNvPicPr>
            <a:picLocks noChangeAspect="1"/>
          </p:cNvPicPr>
          <p:nvPr/>
        </p:nvPicPr>
        <p:blipFill>
          <a:blip r:embed="rId2"/>
          <a:stretch>
            <a:fillRect/>
          </a:stretch>
        </p:blipFill>
        <p:spPr>
          <a:xfrm>
            <a:off x="7184291" y="1055076"/>
            <a:ext cx="3974123" cy="3974123"/>
          </a:xfrm>
          <a:prstGeom prst="rect">
            <a:avLst/>
          </a:prstGeom>
        </p:spPr>
      </p:pic>
    </p:spTree>
    <p:extLst>
      <p:ext uri="{BB962C8B-B14F-4D97-AF65-F5344CB8AC3E}">
        <p14:creationId xmlns:p14="http://schemas.microsoft.com/office/powerpoint/2010/main" val="2115704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A247AC-FE1A-FAF1-7D4D-3422C5BB0FFB}"/>
              </a:ext>
            </a:extLst>
          </p:cNvPr>
          <p:cNvPicPr>
            <a:picLocks noGrp="1" noChangeAspect="1"/>
          </p:cNvPicPr>
          <p:nvPr>
            <p:ph idx="1"/>
          </p:nvPr>
        </p:nvPicPr>
        <p:blipFill>
          <a:blip r:embed="rId2"/>
          <a:stretch>
            <a:fillRect/>
          </a:stretch>
        </p:blipFill>
        <p:spPr>
          <a:xfrm>
            <a:off x="2240381" y="1541115"/>
            <a:ext cx="7711237" cy="3775770"/>
          </a:xfrm>
        </p:spPr>
      </p:pic>
      <p:sp>
        <p:nvSpPr>
          <p:cNvPr id="3" name="TextBox 2">
            <a:extLst>
              <a:ext uri="{FF2B5EF4-FFF2-40B4-BE49-F238E27FC236}">
                <a16:creationId xmlns:a16="http://schemas.microsoft.com/office/drawing/2014/main" id="{7844046C-217D-8326-86C5-10384FF75EB6}"/>
              </a:ext>
            </a:extLst>
          </p:cNvPr>
          <p:cNvSpPr txBox="1"/>
          <p:nvPr/>
        </p:nvSpPr>
        <p:spPr>
          <a:xfrm>
            <a:off x="4196861" y="765908"/>
            <a:ext cx="3759202" cy="369332"/>
          </a:xfrm>
          <a:prstGeom prst="rect">
            <a:avLst/>
          </a:prstGeom>
          <a:noFill/>
        </p:spPr>
        <p:txBody>
          <a:bodyPr wrap="square" rtlCol="0">
            <a:spAutoFit/>
          </a:bodyPr>
          <a:lstStyle/>
          <a:p>
            <a:r>
              <a:rPr lang="en-IN" dirty="0"/>
              <a:t>Basic representation of how SER works</a:t>
            </a:r>
          </a:p>
        </p:txBody>
      </p:sp>
    </p:spTree>
    <p:extLst>
      <p:ext uri="{BB962C8B-B14F-4D97-AF65-F5344CB8AC3E}">
        <p14:creationId xmlns:p14="http://schemas.microsoft.com/office/powerpoint/2010/main" val="274853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5B35-A595-DE4F-B51D-DA4CC688B8B7}"/>
              </a:ext>
            </a:extLst>
          </p:cNvPr>
          <p:cNvSpPr>
            <a:spLocks noGrp="1"/>
          </p:cNvSpPr>
          <p:nvPr>
            <p:ph type="title"/>
          </p:nvPr>
        </p:nvSpPr>
        <p:spPr/>
        <p:txBody>
          <a:bodyPr/>
          <a:lstStyle/>
          <a:p>
            <a:r>
              <a:rPr lang="en-IN" b="1" u="sng" dirty="0"/>
              <a:t>Proposed Methodology</a:t>
            </a:r>
          </a:p>
        </p:txBody>
      </p:sp>
      <p:sp>
        <p:nvSpPr>
          <p:cNvPr id="3" name="Content Placeholder 2">
            <a:extLst>
              <a:ext uri="{FF2B5EF4-FFF2-40B4-BE49-F238E27FC236}">
                <a16:creationId xmlns:a16="http://schemas.microsoft.com/office/drawing/2014/main" id="{C2C99C40-09A3-5F15-6BFA-1B4B5A6DBC2B}"/>
              </a:ext>
            </a:extLst>
          </p:cNvPr>
          <p:cNvSpPr>
            <a:spLocks noGrp="1"/>
          </p:cNvSpPr>
          <p:nvPr>
            <p:ph idx="1"/>
          </p:nvPr>
        </p:nvSpPr>
        <p:spPr/>
        <p:txBody>
          <a:bodyPr>
            <a:normAutofit fontScale="62500" lnSpcReduction="20000"/>
          </a:bodyPr>
          <a:lstStyle/>
          <a:p>
            <a:pPr marL="36900" indent="0" algn="l">
              <a:buNone/>
            </a:pPr>
            <a:r>
              <a:rPr lang="en-US" b="0" i="0" dirty="0">
                <a:solidFill>
                  <a:schemeClr val="tx1"/>
                </a:solidFill>
                <a:effectLst/>
                <a:latin typeface="Söhne"/>
              </a:rPr>
              <a:t>The proposed model for speech emotion recognition consists of :</a:t>
            </a:r>
          </a:p>
          <a:p>
            <a:r>
              <a:rPr lang="en-US" b="0" i="0" dirty="0">
                <a:solidFill>
                  <a:schemeClr val="tx1"/>
                </a:solidFill>
                <a:effectLst/>
                <a:latin typeface="Söhne"/>
              </a:rPr>
              <a:t>Data Collection: Collect a dataset of audio recordings of human speech that contains different emotions such as happy, sad, angry, and neutral. You can use public datasets like TESS, SAVEE, or create your own dataset. For my SERS I have used the TESS dataset which has </a:t>
            </a:r>
            <a:r>
              <a:rPr lang="en-US" dirty="0">
                <a:solidFill>
                  <a:schemeClr val="tx1"/>
                </a:solidFill>
                <a:effectLst/>
                <a:latin typeface="Söhne"/>
                <a:ea typeface="Times New Roman" panose="02020603050405020304" pitchFamily="18" charset="0"/>
                <a:cs typeface="Arial" panose="020B0604020202020204" pitchFamily="34" charset="0"/>
              </a:rPr>
              <a:t>set of 200 target words which were spoken in the carrier phrase "Say the word 'by two actresses (aged 26 and 64 years) and recordings were made of the set portraying each of seven emotions (anger, disgust, fear, happiness, pleasant surprise, sadness, and neutral). There are 2800 data points (audio files) in total.</a:t>
            </a:r>
            <a:endParaRPr lang="en-US" b="0" i="0" dirty="0">
              <a:solidFill>
                <a:schemeClr val="tx1"/>
              </a:solidFill>
              <a:effectLst/>
              <a:latin typeface="Söhne"/>
            </a:endParaRPr>
          </a:p>
          <a:p>
            <a:r>
              <a:rPr lang="en-US" b="0" i="0" dirty="0">
                <a:solidFill>
                  <a:schemeClr val="tx1"/>
                </a:solidFill>
                <a:effectLst/>
                <a:latin typeface="Söhne"/>
              </a:rPr>
              <a:t>Data Preprocessing: Convert the audio recordings to Mel Frequency Cepstral Coefficients (MFCCs) using a library such as </a:t>
            </a:r>
            <a:r>
              <a:rPr lang="en-US" b="0" i="0" dirty="0" err="1">
                <a:solidFill>
                  <a:schemeClr val="tx1"/>
                </a:solidFill>
                <a:effectLst/>
                <a:latin typeface="Söhne"/>
              </a:rPr>
              <a:t>librosa</a:t>
            </a:r>
            <a:r>
              <a:rPr lang="en-US" b="0" i="0" dirty="0">
                <a:solidFill>
                  <a:schemeClr val="tx1"/>
                </a:solidFill>
                <a:effectLst/>
                <a:latin typeface="Söhne"/>
              </a:rPr>
              <a:t>. MFCCs are a standard audio feature used in speech recognition tasks. You may also want to perform some audio preprocessing steps such as noise removal and audio normalization.</a:t>
            </a:r>
          </a:p>
          <a:p>
            <a:r>
              <a:rPr lang="en-US" b="0" i="0" dirty="0">
                <a:solidFill>
                  <a:schemeClr val="tx1"/>
                </a:solidFill>
                <a:effectLst/>
                <a:latin typeface="Söhne"/>
              </a:rPr>
              <a:t>Data Partitioning: Split your dataset into training, test sets. </a:t>
            </a:r>
          </a:p>
          <a:p>
            <a:r>
              <a:rPr lang="en-US" b="0" i="0" dirty="0">
                <a:solidFill>
                  <a:schemeClr val="tx1"/>
                </a:solidFill>
                <a:effectLst/>
                <a:latin typeface="Söhne"/>
              </a:rPr>
              <a:t>Model Development: Develop an LSTM model using a deep learning library such as </a:t>
            </a:r>
            <a:r>
              <a:rPr lang="en-US" b="0" i="0" dirty="0" err="1">
                <a:solidFill>
                  <a:schemeClr val="tx1"/>
                </a:solidFill>
                <a:effectLst/>
                <a:latin typeface="Söhne"/>
              </a:rPr>
              <a:t>Keras</a:t>
            </a:r>
            <a:r>
              <a:rPr lang="en-US" b="0" i="0" dirty="0">
                <a:solidFill>
                  <a:schemeClr val="tx1"/>
                </a:solidFill>
                <a:effectLst/>
                <a:latin typeface="Söhne"/>
              </a:rPr>
              <a:t> or </a:t>
            </a:r>
            <a:r>
              <a:rPr lang="en-US" b="0" i="0" dirty="0" err="1">
                <a:solidFill>
                  <a:schemeClr val="tx1"/>
                </a:solidFill>
                <a:effectLst/>
                <a:latin typeface="Söhne"/>
              </a:rPr>
              <a:t>PyTorch</a:t>
            </a:r>
            <a:r>
              <a:rPr lang="en-US" b="0" i="0" dirty="0">
                <a:solidFill>
                  <a:schemeClr val="tx1"/>
                </a:solidFill>
                <a:effectLst/>
                <a:latin typeface="Söhne"/>
              </a:rPr>
              <a:t>. An LSTM (Long Short-Term Memory) model is a type of machine learning algorithm that can process sequential data like text or speech. It is a type of neural network that has special memory cells that can store information for a long time. These memory cells are controlled by three gates that decide what information to keep, what information to forget, and what information to output. By using these gates, an LSTM model can selectively store and retrieve information from memory cells, allowing it to learn long-term patterns in the sequential data. LSTM models have been very successful in various applications, including speech recognition, natural language processing, and video analysis. </a:t>
            </a:r>
          </a:p>
        </p:txBody>
      </p:sp>
    </p:spTree>
    <p:extLst>
      <p:ext uri="{BB962C8B-B14F-4D97-AF65-F5344CB8AC3E}">
        <p14:creationId xmlns:p14="http://schemas.microsoft.com/office/powerpoint/2010/main" val="242009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C99C40-09A3-5F15-6BFA-1B4B5A6DBC2B}"/>
              </a:ext>
            </a:extLst>
          </p:cNvPr>
          <p:cNvSpPr>
            <a:spLocks noGrp="1"/>
          </p:cNvSpPr>
          <p:nvPr>
            <p:ph idx="1"/>
          </p:nvPr>
        </p:nvSpPr>
        <p:spPr>
          <a:xfrm>
            <a:off x="913795" y="1164492"/>
            <a:ext cx="5830882" cy="4626707"/>
          </a:xfrm>
        </p:spPr>
        <p:txBody>
          <a:bodyPr>
            <a:normAutofit fontScale="77500" lnSpcReduction="20000"/>
          </a:bodyPr>
          <a:lstStyle/>
          <a:p>
            <a:r>
              <a:rPr lang="en-US" b="0" i="0" dirty="0">
                <a:solidFill>
                  <a:schemeClr val="tx1"/>
                </a:solidFill>
                <a:effectLst/>
                <a:latin typeface="Söhne"/>
              </a:rPr>
              <a:t>Model Training: Train the LSTM model on the training set using an appropriate loss function and optimization algorithm. You can experiment with different hyperparameters such as learning rate, batch size, and number of epochs to find the best combination.</a:t>
            </a:r>
          </a:p>
          <a:p>
            <a:r>
              <a:rPr lang="en-US" b="0" i="0" dirty="0">
                <a:solidFill>
                  <a:schemeClr val="tx1"/>
                </a:solidFill>
                <a:effectLst/>
                <a:latin typeface="Söhne"/>
              </a:rPr>
              <a:t>Model Evaluation: Evaluate the performance of the trained model on the test set using metrics such as accuracy, precision, recall, and F1 score. You can also visualize the performance using a graphical representation.</a:t>
            </a:r>
          </a:p>
          <a:p>
            <a:r>
              <a:rPr lang="en-US" b="0" i="0" dirty="0">
                <a:solidFill>
                  <a:schemeClr val="tx1"/>
                </a:solidFill>
                <a:effectLst/>
                <a:latin typeface="Söhne"/>
              </a:rPr>
              <a:t>Model Deployment: Once you are satisfied with the performance of your model, you can deploy it in a production environment. You can use a web application or an API to make predictions on new audio recordings.</a:t>
            </a:r>
          </a:p>
          <a:p>
            <a:endParaRPr lang="en-IN" dirty="0"/>
          </a:p>
        </p:txBody>
      </p:sp>
      <p:pic>
        <p:nvPicPr>
          <p:cNvPr id="9" name="Picture 8">
            <a:extLst>
              <a:ext uri="{FF2B5EF4-FFF2-40B4-BE49-F238E27FC236}">
                <a16:creationId xmlns:a16="http://schemas.microsoft.com/office/drawing/2014/main" id="{DF027DD2-16A6-3A72-AD07-B8A2AFB3813C}"/>
              </a:ext>
            </a:extLst>
          </p:cNvPr>
          <p:cNvPicPr>
            <a:picLocks noChangeAspect="1"/>
          </p:cNvPicPr>
          <p:nvPr/>
        </p:nvPicPr>
        <p:blipFill>
          <a:blip r:embed="rId2"/>
          <a:stretch>
            <a:fillRect/>
          </a:stretch>
        </p:blipFill>
        <p:spPr>
          <a:xfrm>
            <a:off x="6955694" y="1164492"/>
            <a:ext cx="4466491" cy="4466491"/>
          </a:xfrm>
          <a:prstGeom prst="rect">
            <a:avLst/>
          </a:prstGeom>
        </p:spPr>
      </p:pic>
    </p:spTree>
    <p:extLst>
      <p:ext uri="{BB962C8B-B14F-4D97-AF65-F5344CB8AC3E}">
        <p14:creationId xmlns:p14="http://schemas.microsoft.com/office/powerpoint/2010/main" val="23200819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{F8847401-1E5E-4B9C-8E39-9F2D77279284}tf55705232_win32</Template>
  <TotalTime>1670</TotalTime>
  <Words>2668</Words>
  <Application>Microsoft Office PowerPoint</Application>
  <PresentationFormat>Widescreen</PresentationFormat>
  <Paragraphs>107</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Goudy Old Style</vt:lpstr>
      <vt:lpstr>Söhne</vt:lpstr>
      <vt:lpstr>Symbol</vt:lpstr>
      <vt:lpstr>Times New Roman</vt:lpstr>
      <vt:lpstr>Wingdings 2</vt:lpstr>
      <vt:lpstr>SlateVTI</vt:lpstr>
      <vt:lpstr>Speech Emotion Recognition (SER) </vt:lpstr>
      <vt:lpstr>Contents Of Presentation </vt:lpstr>
      <vt:lpstr>Introduction</vt:lpstr>
      <vt:lpstr>Motivation</vt:lpstr>
      <vt:lpstr>Applications</vt:lpstr>
      <vt:lpstr>PowerPoint Presentation</vt:lpstr>
      <vt:lpstr>PowerPoint Presentation</vt:lpstr>
      <vt:lpstr>Proposed Methodology</vt:lpstr>
      <vt:lpstr>PowerPoint Presentation</vt:lpstr>
      <vt:lpstr>Software/Hardware Requirements</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Training Process Workflow</vt:lpstr>
      <vt:lpstr>PowerPoint Presentation</vt:lpstr>
      <vt:lpstr>Testing Process Workflow</vt:lpstr>
      <vt:lpstr>PowerPoint Presentation</vt:lpstr>
      <vt:lpstr>PowerPoint Presentation</vt:lpstr>
      <vt:lpstr>PowerPoint Presentation</vt:lpstr>
      <vt:lpstr>Conclusion and 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Emotion Recognition (SER) </dc:title>
  <dc:creator>Dev Beniwal</dc:creator>
  <cp:lastModifiedBy>Dev Beniwal</cp:lastModifiedBy>
  <cp:revision>12</cp:revision>
  <dcterms:created xsi:type="dcterms:W3CDTF">2023-03-26T23:09:57Z</dcterms:created>
  <dcterms:modified xsi:type="dcterms:W3CDTF">2023-04-21T06:49:30Z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